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1" r:id="rId1"/>
  </p:sldMasterIdLst>
  <p:notesMasterIdLst>
    <p:notesMasterId r:id="rId26"/>
  </p:notesMasterIdLst>
  <p:sldIdLst>
    <p:sldId id="256" r:id="rId2"/>
    <p:sldId id="342" r:id="rId3"/>
    <p:sldId id="354" r:id="rId4"/>
    <p:sldId id="334" r:id="rId5"/>
    <p:sldId id="352" r:id="rId6"/>
    <p:sldId id="358" r:id="rId7"/>
    <p:sldId id="359" r:id="rId8"/>
    <p:sldId id="360" r:id="rId9"/>
    <p:sldId id="341" r:id="rId10"/>
    <p:sldId id="355" r:id="rId11"/>
    <p:sldId id="336" r:id="rId12"/>
    <p:sldId id="339" r:id="rId13"/>
    <p:sldId id="345" r:id="rId14"/>
    <p:sldId id="343" r:id="rId15"/>
    <p:sldId id="356" r:id="rId16"/>
    <p:sldId id="344" r:id="rId17"/>
    <p:sldId id="357" r:id="rId18"/>
    <p:sldId id="361" r:id="rId19"/>
    <p:sldId id="362" r:id="rId20"/>
    <p:sldId id="348" r:id="rId21"/>
    <p:sldId id="349" r:id="rId22"/>
    <p:sldId id="350" r:id="rId23"/>
    <p:sldId id="351" r:id="rId24"/>
    <p:sldId id="283" r:id="rId2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A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592" autoAdjust="0"/>
  </p:normalViewPr>
  <p:slideViewPr>
    <p:cSldViewPr snapToGrid="0">
      <p:cViewPr varScale="1">
        <p:scale>
          <a:sx n="110" d="100"/>
          <a:sy n="110" d="100"/>
        </p:scale>
        <p:origin x="57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5904297800988978E-3"/>
          <c:y val="0"/>
          <c:w val="0.62815704827462593"/>
          <c:h val="1"/>
        </c:manualLayout>
      </c:layout>
      <c:pie3D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20B-48EE-A358-593CC17ADAF5}"/>
              </c:ext>
            </c:extLst>
          </c:dPt>
          <c:dPt>
            <c:idx val="1"/>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20B-48EE-A358-593CC17ADAF5}"/>
              </c:ext>
            </c:extLst>
          </c:dPt>
          <c:dPt>
            <c:idx val="2"/>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320B-48EE-A358-593CC17ADAF5}"/>
              </c:ext>
            </c:extLst>
          </c:dPt>
          <c:dPt>
            <c:idx val="3"/>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320B-48EE-A358-593CC17ADAF5}"/>
              </c:ext>
            </c:extLst>
          </c:dPt>
          <c:dPt>
            <c:idx val="4"/>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320B-48EE-A358-593CC17ADAF5}"/>
              </c:ext>
            </c:extLst>
          </c:dPt>
          <c:dLbls>
            <c:dLbl>
              <c:idx val="4"/>
              <c:layout>
                <c:manualLayout>
                  <c:x val="1.2181608251257255E-2"/>
                  <c:y val="8.1270667985972239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320B-48EE-A358-593CC17ADAF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Sheet1!$A$2:$A$6</c:f>
              <c:strCache>
                <c:ptCount val="5"/>
                <c:pt idx="0">
                  <c:v>Дээд боловсролтой</c:v>
                </c:pt>
                <c:pt idx="1">
                  <c:v>Бүрэн дунд боловсролтой</c:v>
                </c:pt>
                <c:pt idx="2">
                  <c:v>Тусгай дунд боловсролтой</c:v>
                </c:pt>
                <c:pt idx="3">
                  <c:v>Бүрэн бус дунд боловсролтой</c:v>
                </c:pt>
                <c:pt idx="4">
                  <c:v>Бага боловсролтой</c:v>
                </c:pt>
              </c:strCache>
            </c:strRef>
          </c:cat>
          <c:val>
            <c:numRef>
              <c:f>Sheet1!$B$2:$B$6</c:f>
              <c:numCache>
                <c:formatCode>0.00%</c:formatCode>
                <c:ptCount val="5"/>
                <c:pt idx="0">
                  <c:v>0.26300000000000001</c:v>
                </c:pt>
                <c:pt idx="1">
                  <c:v>0.45800000000000002</c:v>
                </c:pt>
                <c:pt idx="2">
                  <c:v>0.106</c:v>
                </c:pt>
                <c:pt idx="3">
                  <c:v>0.16200000000000001</c:v>
                </c:pt>
                <c:pt idx="4" formatCode="0%">
                  <c:v>0.01</c:v>
                </c:pt>
              </c:numCache>
            </c:numRef>
          </c:val>
          <c:extLst>
            <c:ext xmlns:c16="http://schemas.microsoft.com/office/drawing/2014/chart" uri="{C3380CC4-5D6E-409C-BE32-E72D297353CC}">
              <c16:uniqueId val="{0000000A-320B-48EE-A358-593CC17ADAF5}"/>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5757760571238417E-2"/>
          <c:y val="0.12354695818039543"/>
          <c:w val="0.60134693520350913"/>
          <c:h val="0.76003532226706061"/>
        </c:manualLayout>
      </c:layout>
      <c:pie3D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4F36-4B58-B529-DFF2405F6785}"/>
              </c:ext>
            </c:extLst>
          </c:dPt>
          <c:dPt>
            <c:idx val="1"/>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4F36-4B58-B529-DFF2405F6785}"/>
              </c:ext>
            </c:extLst>
          </c:dPt>
          <c:dPt>
            <c:idx val="2"/>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4F36-4B58-B529-DFF2405F6785}"/>
              </c:ext>
            </c:extLst>
          </c:dPt>
          <c:dPt>
            <c:idx val="3"/>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4F36-4B58-B529-DFF2405F6785}"/>
              </c:ext>
            </c:extLst>
          </c:dPt>
          <c:dPt>
            <c:idx val="4"/>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4F36-4B58-B529-DFF2405F6785}"/>
              </c:ext>
            </c:extLst>
          </c:dPt>
          <c:dPt>
            <c:idx val="5"/>
            <c:bubble3D val="0"/>
            <c:spPr>
              <a:solidFill>
                <a:schemeClr val="accent5">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4F36-4B58-B529-DFF2405F6785}"/>
              </c:ext>
            </c:extLst>
          </c:dPt>
          <c:dLbls>
            <c:dLbl>
              <c:idx val="0"/>
              <c:layout>
                <c:manualLayout>
                  <c:x val="-3.1323839959294594E-2"/>
                  <c:y val="0.11077109631569748"/>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4F36-4B58-B529-DFF2405F6785}"/>
                </c:ext>
              </c:extLst>
            </c:dLbl>
            <c:dLbl>
              <c:idx val="4"/>
              <c:layout>
                <c:manualLayout>
                  <c:x val="0.10522146416495841"/>
                  <c:y val="0.11798754217651519"/>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4F36-4B58-B529-DFF2405F6785}"/>
                </c:ext>
              </c:extLst>
            </c:dLbl>
            <c:dLbl>
              <c:idx val="5"/>
              <c:layout>
                <c:manualLayout>
                  <c:x val="5.7603098191712594E-3"/>
                  <c:y val="7.1774057528725038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4F36-4B58-B529-DFF2405F678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Sheet1!$A$2:$A$7</c:f>
              <c:strCache>
                <c:ptCount val="6"/>
                <c:pt idx="0">
                  <c:v>19-25 настай</c:v>
                </c:pt>
                <c:pt idx="1">
                  <c:v>26-35 настай</c:v>
                </c:pt>
                <c:pt idx="2">
                  <c:v>36-45 настай</c:v>
                </c:pt>
                <c:pt idx="3">
                  <c:v>46-55 настай</c:v>
                </c:pt>
                <c:pt idx="4">
                  <c:v>55-65 настай </c:v>
                </c:pt>
                <c:pt idx="5">
                  <c:v>66-75 настай</c:v>
                </c:pt>
              </c:strCache>
            </c:strRef>
          </c:cat>
          <c:val>
            <c:numRef>
              <c:f>Sheet1!$B$2:$B$7</c:f>
              <c:numCache>
                <c:formatCode>0%</c:formatCode>
                <c:ptCount val="6"/>
                <c:pt idx="0" formatCode="0.0%">
                  <c:v>9.1999999999999998E-2</c:v>
                </c:pt>
                <c:pt idx="1">
                  <c:v>0.31</c:v>
                </c:pt>
                <c:pt idx="2">
                  <c:v>0.24</c:v>
                </c:pt>
                <c:pt idx="3" formatCode="0.0%">
                  <c:v>0.23300000000000001</c:v>
                </c:pt>
                <c:pt idx="4" formatCode="0.0%">
                  <c:v>0.115</c:v>
                </c:pt>
                <c:pt idx="5" formatCode="0.0%">
                  <c:v>8.9999999999999993E-3</c:v>
                </c:pt>
              </c:numCache>
            </c:numRef>
          </c:val>
          <c:extLst>
            <c:ext xmlns:c16="http://schemas.microsoft.com/office/drawing/2014/chart" uri="{C3380CC4-5D6E-409C-BE32-E72D297353CC}">
              <c16:uniqueId val="{0000000C-4F36-4B58-B529-DFF2405F6785}"/>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834089833388384"/>
          <c:y val="0.12354695818039543"/>
          <c:w val="0.60134693520350913"/>
          <c:h val="0.76003532226706061"/>
        </c:manualLayout>
      </c:layout>
      <c:pie3D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171-4A10-8F3A-3073FAD364D4}"/>
              </c:ext>
            </c:extLst>
          </c:dPt>
          <c:dPt>
            <c:idx val="1"/>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171-4A10-8F3A-3073FAD364D4}"/>
              </c:ext>
            </c:extLst>
          </c:dPt>
          <c:dLbls>
            <c:dLbl>
              <c:idx val="0"/>
              <c:layout>
                <c:manualLayout>
                  <c:x val="-3.1323839959294594E-2"/>
                  <c:y val="0.11077109631569748"/>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3171-4A10-8F3A-3073FAD364D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Sheet1!$A$2:$A$3</c:f>
              <c:strCache>
                <c:ptCount val="2"/>
                <c:pt idx="0">
                  <c:v>Эрэгтэй</c:v>
                </c:pt>
                <c:pt idx="1">
                  <c:v>Эмэгтэй</c:v>
                </c:pt>
              </c:strCache>
            </c:strRef>
          </c:cat>
          <c:val>
            <c:numRef>
              <c:f>Sheet1!$B$2:$B$3</c:f>
              <c:numCache>
                <c:formatCode>0.0%</c:formatCode>
                <c:ptCount val="2"/>
                <c:pt idx="0">
                  <c:v>0.40200000000000002</c:v>
                </c:pt>
                <c:pt idx="1">
                  <c:v>0.59799999999999998</c:v>
                </c:pt>
              </c:numCache>
            </c:numRef>
          </c:val>
          <c:extLst>
            <c:ext xmlns:c16="http://schemas.microsoft.com/office/drawing/2014/chart" uri="{C3380CC4-5D6E-409C-BE32-E72D297353CC}">
              <c16:uniqueId val="{00000004-3171-4A10-8F3A-3073FAD364D4}"/>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449756840716535E-2"/>
          <c:y val="0.32607343731713528"/>
          <c:w val="0.66353511998081405"/>
          <c:h val="0.59281001805986144"/>
        </c:manualLayout>
      </c:layout>
      <c:barChart>
        <c:barDir val="col"/>
        <c:grouping val="clustered"/>
        <c:varyColors val="0"/>
        <c:ser>
          <c:idx val="0"/>
          <c:order val="0"/>
          <c:tx>
            <c:strRef>
              <c:f>Sheet1!$B$1</c:f>
              <c:strCache>
                <c:ptCount val="1"/>
                <c:pt idx="0">
                  <c:v>2017 он</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stdErr"/>
            <c:noEndCap val="0"/>
            <c:spPr>
              <a:noFill/>
              <a:ln w="9525">
                <a:solidFill>
                  <a:schemeClr val="tx1">
                    <a:lumMod val="65000"/>
                    <a:lumOff val="35000"/>
                  </a:schemeClr>
                </a:solidFill>
                <a:round/>
              </a:ln>
              <a:effectLst/>
            </c:spPr>
          </c:errBars>
          <c:cat>
            <c:numRef>
              <c:f>Sheet1!$A$2</c:f>
              <c:numCache>
                <c:formatCode>General</c:formatCode>
                <c:ptCount val="1"/>
              </c:numCache>
            </c:numRef>
          </c:cat>
          <c:val>
            <c:numRef>
              <c:f>Sheet1!$B$2</c:f>
              <c:numCache>
                <c:formatCode>General</c:formatCode>
                <c:ptCount val="1"/>
                <c:pt idx="0">
                  <c:v>13.964</c:v>
                </c:pt>
              </c:numCache>
            </c:numRef>
          </c:val>
          <c:extLst>
            <c:ext xmlns:c16="http://schemas.microsoft.com/office/drawing/2014/chart" uri="{C3380CC4-5D6E-409C-BE32-E72D297353CC}">
              <c16:uniqueId val="{00000000-1824-4E18-A243-4E40C38702C9}"/>
            </c:ext>
          </c:extLst>
        </c:ser>
        <c:ser>
          <c:idx val="1"/>
          <c:order val="1"/>
          <c:tx>
            <c:strRef>
              <c:f>Sheet1!$C$1</c:f>
              <c:strCache>
                <c:ptCount val="1"/>
                <c:pt idx="0">
                  <c:v>2018 он</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stdErr"/>
            <c:noEndCap val="0"/>
            <c:spPr>
              <a:noFill/>
              <a:ln w="9525">
                <a:solidFill>
                  <a:schemeClr val="tx1">
                    <a:lumMod val="65000"/>
                    <a:lumOff val="35000"/>
                  </a:schemeClr>
                </a:solidFill>
                <a:round/>
              </a:ln>
              <a:effectLst/>
            </c:spPr>
          </c:errBars>
          <c:cat>
            <c:numRef>
              <c:f>Sheet1!$A$2</c:f>
              <c:numCache>
                <c:formatCode>General</c:formatCode>
                <c:ptCount val="1"/>
              </c:numCache>
            </c:numRef>
          </c:cat>
          <c:val>
            <c:numRef>
              <c:f>Sheet1!$C$2</c:f>
              <c:numCache>
                <c:formatCode>General</c:formatCode>
                <c:ptCount val="1"/>
                <c:pt idx="0">
                  <c:v>14.183</c:v>
                </c:pt>
              </c:numCache>
            </c:numRef>
          </c:val>
          <c:extLst>
            <c:ext xmlns:c16="http://schemas.microsoft.com/office/drawing/2014/chart" uri="{C3380CC4-5D6E-409C-BE32-E72D297353CC}">
              <c16:uniqueId val="{00000001-1824-4E18-A243-4E40C38702C9}"/>
            </c:ext>
          </c:extLst>
        </c:ser>
        <c:ser>
          <c:idx val="2"/>
          <c:order val="2"/>
          <c:tx>
            <c:strRef>
              <c:f>Sheet1!$D$1</c:f>
              <c:strCache>
                <c:ptCount val="1"/>
                <c:pt idx="0">
                  <c:v>2019 он</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stdErr"/>
            <c:noEndCap val="0"/>
            <c:spPr>
              <a:noFill/>
              <a:ln w="9525">
                <a:solidFill>
                  <a:schemeClr val="tx1">
                    <a:lumMod val="65000"/>
                    <a:lumOff val="35000"/>
                  </a:schemeClr>
                </a:solidFill>
                <a:round/>
              </a:ln>
              <a:effectLst/>
            </c:spPr>
          </c:errBars>
          <c:cat>
            <c:numRef>
              <c:f>Sheet1!$A$2</c:f>
              <c:numCache>
                <c:formatCode>General</c:formatCode>
                <c:ptCount val="1"/>
              </c:numCache>
            </c:numRef>
          </c:cat>
          <c:val>
            <c:numRef>
              <c:f>Sheet1!$D$2</c:f>
              <c:numCache>
                <c:formatCode>General</c:formatCode>
                <c:ptCount val="1"/>
                <c:pt idx="0">
                  <c:v>10.449</c:v>
                </c:pt>
              </c:numCache>
            </c:numRef>
          </c:val>
          <c:extLst>
            <c:ext xmlns:c16="http://schemas.microsoft.com/office/drawing/2014/chart" uri="{C3380CC4-5D6E-409C-BE32-E72D297353CC}">
              <c16:uniqueId val="{00000002-1824-4E18-A243-4E40C38702C9}"/>
            </c:ext>
          </c:extLst>
        </c:ser>
        <c:dLbls>
          <c:dLblPos val="outEnd"/>
          <c:showLegendKey val="0"/>
          <c:showVal val="1"/>
          <c:showCatName val="0"/>
          <c:showSerName val="0"/>
          <c:showPercent val="0"/>
          <c:showBubbleSize val="0"/>
        </c:dLbls>
        <c:gapWidth val="80"/>
        <c:overlap val="25"/>
        <c:axId val="314055888"/>
        <c:axId val="314063760"/>
      </c:barChart>
      <c:catAx>
        <c:axId val="314055888"/>
        <c:scaling>
          <c:orientation val="minMax"/>
        </c:scaling>
        <c:delete val="0"/>
        <c:axPos val="b"/>
        <c:numFmt formatCode="General" sourceLinked="1"/>
        <c:majorTickMark val="out"/>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314063760"/>
        <c:crosses val="autoZero"/>
        <c:auto val="1"/>
        <c:lblAlgn val="ctr"/>
        <c:lblOffset val="100"/>
        <c:noMultiLvlLbl val="0"/>
      </c:catAx>
      <c:valAx>
        <c:axId val="314063760"/>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314055888"/>
        <c:crosses val="autoZero"/>
        <c:crossBetween val="between"/>
      </c:valAx>
      <c:spPr>
        <a:noFill/>
        <a:ln>
          <a:noFill/>
        </a:ln>
        <a:effectLst/>
      </c:spPr>
    </c:plotArea>
    <c:legend>
      <c:legendPos val="r"/>
      <c:layout>
        <c:manualLayout>
          <c:xMode val="edge"/>
          <c:yMode val="edge"/>
          <c:x val="0.79778445257210129"/>
          <c:y val="0.57216394774343526"/>
          <c:w val="0.16072521187642877"/>
          <c:h val="0.3452843567637279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mn-MN" sz="1400" b="1" i="1" dirty="0" smtClean="0">
                <a:latin typeface="Times New Roman" panose="02020603050405020304" pitchFamily="18" charset="0"/>
                <a:cs typeface="Times New Roman" panose="02020603050405020304" pitchFamily="18" charset="0"/>
              </a:rPr>
              <a:t>ҮЙЛ</a:t>
            </a:r>
            <a:r>
              <a:rPr lang="mn-MN" sz="1400" b="1" i="1" baseline="0" dirty="0" smtClean="0">
                <a:latin typeface="Times New Roman" panose="02020603050405020304" pitchFamily="18" charset="0"/>
                <a:cs typeface="Times New Roman" panose="02020603050405020304" pitchFamily="18" charset="0"/>
              </a:rPr>
              <a:t> АЖИЛЛАГААНЫ АШИГ / сая төг /</a:t>
            </a:r>
            <a:endParaRPr lang="en-US" sz="1400" b="1" i="1" dirty="0">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2017 он</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General</c:formatCode>
                <c:ptCount val="1"/>
                <c:pt idx="0">
                  <c:v>445.63</c:v>
                </c:pt>
              </c:numCache>
            </c:numRef>
          </c:val>
          <c:extLst>
            <c:ext xmlns:c16="http://schemas.microsoft.com/office/drawing/2014/chart" uri="{C3380CC4-5D6E-409C-BE32-E72D297353CC}">
              <c16:uniqueId val="{00000000-238D-4939-842F-A7CBB7DC10CC}"/>
            </c:ext>
          </c:extLst>
        </c:ser>
        <c:ser>
          <c:idx val="1"/>
          <c:order val="1"/>
          <c:tx>
            <c:strRef>
              <c:f>Sheet1!$C$1</c:f>
              <c:strCache>
                <c:ptCount val="1"/>
                <c:pt idx="0">
                  <c:v>2018 он</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General</c:formatCode>
                <c:ptCount val="1"/>
                <c:pt idx="0">
                  <c:v>301.83</c:v>
                </c:pt>
              </c:numCache>
            </c:numRef>
          </c:val>
          <c:extLst>
            <c:ext xmlns:c16="http://schemas.microsoft.com/office/drawing/2014/chart" uri="{C3380CC4-5D6E-409C-BE32-E72D297353CC}">
              <c16:uniqueId val="{00000001-238D-4939-842F-A7CBB7DC10CC}"/>
            </c:ext>
          </c:extLst>
        </c:ser>
        <c:ser>
          <c:idx val="2"/>
          <c:order val="2"/>
          <c:tx>
            <c:strRef>
              <c:f>Sheet1!$D$1</c:f>
              <c:strCache>
                <c:ptCount val="1"/>
                <c:pt idx="0">
                  <c:v>2019 он</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Sheet1!$D$2</c:f>
              <c:numCache>
                <c:formatCode>General</c:formatCode>
                <c:ptCount val="1"/>
                <c:pt idx="0">
                  <c:v>313.23</c:v>
                </c:pt>
              </c:numCache>
            </c:numRef>
          </c:val>
          <c:extLst>
            <c:ext xmlns:c16="http://schemas.microsoft.com/office/drawing/2014/chart" uri="{C3380CC4-5D6E-409C-BE32-E72D297353CC}">
              <c16:uniqueId val="{00000002-238D-4939-842F-A7CBB7DC10CC}"/>
            </c:ext>
          </c:extLst>
        </c:ser>
        <c:dLbls>
          <c:dLblPos val="outEnd"/>
          <c:showLegendKey val="0"/>
          <c:showVal val="1"/>
          <c:showCatName val="0"/>
          <c:showSerName val="0"/>
          <c:showPercent val="0"/>
          <c:showBubbleSize val="0"/>
        </c:dLbls>
        <c:gapWidth val="80"/>
        <c:overlap val="25"/>
        <c:axId val="314055888"/>
        <c:axId val="314063760"/>
      </c:barChart>
      <c:catAx>
        <c:axId val="314055888"/>
        <c:scaling>
          <c:orientation val="minMax"/>
        </c:scaling>
        <c:delete val="0"/>
        <c:axPos val="b"/>
        <c:numFmt formatCode="General" sourceLinked="1"/>
        <c:majorTickMark val="out"/>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314063760"/>
        <c:crosses val="autoZero"/>
        <c:auto val="1"/>
        <c:lblAlgn val="ctr"/>
        <c:lblOffset val="100"/>
        <c:noMultiLvlLbl val="0"/>
      </c:catAx>
      <c:valAx>
        <c:axId val="31406376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314055888"/>
        <c:crosses val="autoZero"/>
        <c:crossBetween val="between"/>
      </c:valAx>
      <c:spPr>
        <a:noFill/>
        <a:ln>
          <a:noFill/>
        </a:ln>
        <a:effectLst/>
      </c:spPr>
    </c:plotArea>
    <c:legend>
      <c:legendPos val="r"/>
      <c:layout>
        <c:manualLayout>
          <c:xMode val="edge"/>
          <c:yMode val="edge"/>
          <c:x val="0.79131785661367282"/>
          <c:y val="0.55435934425915245"/>
          <c:w val="0.16011637050746455"/>
          <c:h val="0.3605702386058917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mn-MN" sz="1400" b="1" i="1" dirty="0" smtClean="0">
                <a:latin typeface="Times New Roman" panose="02020603050405020304" pitchFamily="18" charset="0"/>
                <a:cs typeface="Times New Roman" panose="02020603050405020304" pitchFamily="18" charset="0"/>
              </a:rPr>
              <a:t>ЦЭВЭР</a:t>
            </a:r>
            <a:r>
              <a:rPr lang="mn-MN" sz="1400" b="1" i="1" baseline="0" dirty="0" smtClean="0">
                <a:latin typeface="Times New Roman" panose="02020603050405020304" pitchFamily="18" charset="0"/>
                <a:cs typeface="Times New Roman" panose="02020603050405020304" pitchFamily="18" charset="0"/>
              </a:rPr>
              <a:t> АШИГ / сая төг /</a:t>
            </a:r>
            <a:endParaRPr lang="en-US" sz="1400" b="1" i="1" dirty="0">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2017 он</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General</c:formatCode>
                <c:ptCount val="1"/>
                <c:pt idx="0">
                  <c:v>356.3</c:v>
                </c:pt>
              </c:numCache>
            </c:numRef>
          </c:val>
          <c:extLst>
            <c:ext xmlns:c16="http://schemas.microsoft.com/office/drawing/2014/chart" uri="{C3380CC4-5D6E-409C-BE32-E72D297353CC}">
              <c16:uniqueId val="{00000000-2A56-4D84-A9D8-E3760847D83F}"/>
            </c:ext>
          </c:extLst>
        </c:ser>
        <c:ser>
          <c:idx val="1"/>
          <c:order val="1"/>
          <c:tx>
            <c:strRef>
              <c:f>Sheet1!$C$1</c:f>
              <c:strCache>
                <c:ptCount val="1"/>
                <c:pt idx="0">
                  <c:v>2018 он</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General</c:formatCode>
                <c:ptCount val="1"/>
                <c:pt idx="0">
                  <c:v>301.8</c:v>
                </c:pt>
              </c:numCache>
            </c:numRef>
          </c:val>
          <c:extLst>
            <c:ext xmlns:c16="http://schemas.microsoft.com/office/drawing/2014/chart" uri="{C3380CC4-5D6E-409C-BE32-E72D297353CC}">
              <c16:uniqueId val="{00000001-2A56-4D84-A9D8-E3760847D83F}"/>
            </c:ext>
          </c:extLst>
        </c:ser>
        <c:ser>
          <c:idx val="2"/>
          <c:order val="2"/>
          <c:tx>
            <c:strRef>
              <c:f>Sheet1!$D$1</c:f>
              <c:strCache>
                <c:ptCount val="1"/>
                <c:pt idx="0">
                  <c:v>2019 он</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Sheet1!$D$2</c:f>
              <c:numCache>
                <c:formatCode>General</c:formatCode>
                <c:ptCount val="1"/>
                <c:pt idx="0">
                  <c:v>313.2</c:v>
                </c:pt>
              </c:numCache>
            </c:numRef>
          </c:val>
          <c:extLst>
            <c:ext xmlns:c16="http://schemas.microsoft.com/office/drawing/2014/chart" uri="{C3380CC4-5D6E-409C-BE32-E72D297353CC}">
              <c16:uniqueId val="{00000002-2A56-4D84-A9D8-E3760847D83F}"/>
            </c:ext>
          </c:extLst>
        </c:ser>
        <c:dLbls>
          <c:dLblPos val="outEnd"/>
          <c:showLegendKey val="0"/>
          <c:showVal val="1"/>
          <c:showCatName val="0"/>
          <c:showSerName val="0"/>
          <c:showPercent val="0"/>
          <c:showBubbleSize val="0"/>
        </c:dLbls>
        <c:gapWidth val="80"/>
        <c:overlap val="25"/>
        <c:axId val="314055888"/>
        <c:axId val="314063760"/>
      </c:barChart>
      <c:catAx>
        <c:axId val="31405588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314063760"/>
        <c:crosses val="autoZero"/>
        <c:auto val="1"/>
        <c:lblAlgn val="ctr"/>
        <c:lblOffset val="100"/>
        <c:noMultiLvlLbl val="0"/>
      </c:catAx>
      <c:valAx>
        <c:axId val="31406376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314055888"/>
        <c:crosses val="autoZero"/>
        <c:crossBetween val="between"/>
      </c:valAx>
      <c:spPr>
        <a:noFill/>
        <a:ln>
          <a:noFill/>
        </a:ln>
        <a:effectLst/>
      </c:spPr>
    </c:plotArea>
    <c:legend>
      <c:legendPos val="r"/>
      <c:layout>
        <c:manualLayout>
          <c:xMode val="edge"/>
          <c:yMode val="edge"/>
          <c:x val="0.78485126065524435"/>
          <c:y val="0.58479315790356567"/>
          <c:w val="0.16254031379143147"/>
          <c:h val="0.3605702386058917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mn-MN" sz="1400" b="1" i="1" dirty="0" smtClean="0">
                <a:latin typeface="Times New Roman" panose="02020603050405020304" pitchFamily="18" charset="0"/>
                <a:cs typeface="Times New Roman" panose="02020603050405020304" pitchFamily="18" charset="0"/>
              </a:rPr>
              <a:t>БОРЛУУЛАЛТЫН</a:t>
            </a:r>
            <a:r>
              <a:rPr lang="mn-MN" sz="1400" b="1" i="1" baseline="0" dirty="0" smtClean="0">
                <a:latin typeface="Times New Roman" panose="02020603050405020304" pitchFamily="18" charset="0"/>
                <a:cs typeface="Times New Roman" panose="02020603050405020304" pitchFamily="18" charset="0"/>
              </a:rPr>
              <a:t> ТОО ХЭМЖЭЭ        / сая кг / </a:t>
            </a:r>
            <a:endParaRPr lang="en-US" sz="1400" b="1" i="1" dirty="0">
              <a:latin typeface="Times New Roman" panose="02020603050405020304" pitchFamily="18" charset="0"/>
              <a:cs typeface="Times New Roman" panose="02020603050405020304" pitchFamily="18" charset="0"/>
            </a:endParaRPr>
          </a:p>
        </c:rich>
      </c:tx>
      <c:layout>
        <c:manualLayout>
          <c:xMode val="edge"/>
          <c:yMode val="edge"/>
          <c:x val="0.10491590216053838"/>
          <c:y val="6.0867627288826477E-3"/>
        </c:manualLayout>
      </c:layout>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manualLayout>
          <c:layoutTarget val="inner"/>
          <c:xMode val="edge"/>
          <c:yMode val="edge"/>
          <c:x val="7.6007306754968834E-2"/>
          <c:y val="0.25590284184721274"/>
          <c:w val="0.70636846577279466"/>
          <c:h val="0.6898233640626984"/>
        </c:manualLayout>
      </c:layout>
      <c:barChart>
        <c:barDir val="col"/>
        <c:grouping val="clustered"/>
        <c:varyColors val="0"/>
        <c:ser>
          <c:idx val="0"/>
          <c:order val="0"/>
          <c:tx>
            <c:strRef>
              <c:f>Sheet1!$B$1</c:f>
              <c:strCache>
                <c:ptCount val="1"/>
                <c:pt idx="0">
                  <c:v>2019 он</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numCache>
            </c:numRef>
          </c:cat>
          <c:val>
            <c:numRef>
              <c:f>Sheet1!$B$2:$B$3</c:f>
              <c:numCache>
                <c:formatCode>General</c:formatCode>
                <c:ptCount val="2"/>
                <c:pt idx="0">
                  <c:v>3.82</c:v>
                </c:pt>
                <c:pt idx="1">
                  <c:v>0</c:v>
                </c:pt>
              </c:numCache>
            </c:numRef>
          </c:val>
          <c:extLst>
            <c:ext xmlns:c16="http://schemas.microsoft.com/office/drawing/2014/chart" uri="{C3380CC4-5D6E-409C-BE32-E72D297353CC}">
              <c16:uniqueId val="{00000000-8911-4BD8-9267-1A700F9F977C}"/>
            </c:ext>
          </c:extLst>
        </c:ser>
        <c:dLbls>
          <c:dLblPos val="outEnd"/>
          <c:showLegendKey val="0"/>
          <c:showVal val="1"/>
          <c:showCatName val="0"/>
          <c:showSerName val="0"/>
          <c:showPercent val="0"/>
          <c:showBubbleSize val="0"/>
        </c:dLbls>
        <c:gapWidth val="80"/>
        <c:overlap val="25"/>
        <c:axId val="314055888"/>
        <c:axId val="314063760"/>
      </c:barChart>
      <c:catAx>
        <c:axId val="31405588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314063760"/>
        <c:crosses val="autoZero"/>
        <c:auto val="1"/>
        <c:lblAlgn val="ctr"/>
        <c:lblOffset val="100"/>
        <c:noMultiLvlLbl val="0"/>
      </c:catAx>
      <c:valAx>
        <c:axId val="31406376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314055888"/>
        <c:crosses val="autoZero"/>
        <c:crossBetween val="between"/>
      </c:valAx>
      <c:spPr>
        <a:noFill/>
        <a:ln>
          <a:noFill/>
        </a:ln>
        <a:effectLst/>
      </c:spPr>
    </c:plotArea>
    <c:legend>
      <c:legendPos val="r"/>
      <c:layout>
        <c:manualLayout>
          <c:xMode val="edge"/>
          <c:yMode val="edge"/>
          <c:x val="0.8035512359853666"/>
          <c:y val="0.87541259384757697"/>
          <c:w val="0.17262433022790735"/>
          <c:h val="0.1201900795352972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0.08859</cdr:x>
      <cdr:y>0.04239</cdr:y>
    </cdr:from>
    <cdr:to>
      <cdr:x>0.96039</cdr:x>
      <cdr:y>0.23981</cdr:y>
    </cdr:to>
    <cdr:sp macro="" textlink="">
      <cdr:nvSpPr>
        <cdr:cNvPr id="2" name="TextBox 1"/>
        <cdr:cNvSpPr txBox="1"/>
      </cdr:nvSpPr>
      <cdr:spPr>
        <a:xfrm xmlns:a="http://schemas.openxmlformats.org/drawingml/2006/main">
          <a:off x="347977" y="92370"/>
          <a:ext cx="3424334" cy="4301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mn-MN" sz="1400" b="1" i="1" dirty="0" smtClean="0">
              <a:latin typeface="Times New Roman" panose="02020603050405020304" pitchFamily="18" charset="0"/>
              <a:cs typeface="Times New Roman" panose="02020603050405020304" pitchFamily="18" charset="0"/>
            </a:rPr>
            <a:t>ЦЭВЭР БОРЛУУЛАЛТ / тэрбум төг /</a:t>
          </a:r>
          <a:endParaRPr lang="en-US" sz="1400" b="1" i="1"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0666" cy="511339"/>
          </a:xfrm>
          <a:prstGeom prst="rect">
            <a:avLst/>
          </a:prstGeom>
        </p:spPr>
        <p:txBody>
          <a:bodyPr vert="horz" lIns="92464" tIns="46232" rIns="92464" bIns="46232" rtlCol="0"/>
          <a:lstStyle>
            <a:lvl1pPr algn="l">
              <a:defRPr sz="1200"/>
            </a:lvl1pPr>
          </a:lstStyle>
          <a:p>
            <a:endParaRPr lang="en-US"/>
          </a:p>
        </p:txBody>
      </p:sp>
      <p:sp>
        <p:nvSpPr>
          <p:cNvPr id="3" name="Date Placeholder 2"/>
          <p:cNvSpPr>
            <a:spLocks noGrp="1"/>
          </p:cNvSpPr>
          <p:nvPr>
            <p:ph type="dt" idx="1"/>
          </p:nvPr>
        </p:nvSpPr>
        <p:spPr>
          <a:xfrm>
            <a:off x="3987704" y="0"/>
            <a:ext cx="3050666" cy="511339"/>
          </a:xfrm>
          <a:prstGeom prst="rect">
            <a:avLst/>
          </a:prstGeom>
        </p:spPr>
        <p:txBody>
          <a:bodyPr vert="horz" lIns="92464" tIns="46232" rIns="92464" bIns="46232" rtlCol="0"/>
          <a:lstStyle>
            <a:lvl1pPr algn="r">
              <a:defRPr sz="1200"/>
            </a:lvl1pPr>
          </a:lstStyle>
          <a:p>
            <a:fld id="{3EFD42F7-718C-4B98-AAEC-167E6DDD60A7}" type="datetimeFigureOut">
              <a:rPr lang="en-US" smtClean="0"/>
              <a:t>4/10/2020</a:t>
            </a:fld>
            <a:endParaRPr lang="en-US"/>
          </a:p>
        </p:txBody>
      </p:sp>
      <p:sp>
        <p:nvSpPr>
          <p:cNvPr id="4" name="Slide Image Placeholder 3"/>
          <p:cNvSpPr>
            <a:spLocks noGrp="1" noRot="1" noChangeAspect="1"/>
          </p:cNvSpPr>
          <p:nvPr>
            <p:ph type="sldImg" idx="2"/>
          </p:nvPr>
        </p:nvSpPr>
        <p:spPr>
          <a:xfrm>
            <a:off x="465138" y="1274763"/>
            <a:ext cx="6111875" cy="3438525"/>
          </a:xfrm>
          <a:prstGeom prst="rect">
            <a:avLst/>
          </a:prstGeom>
          <a:noFill/>
          <a:ln w="12700">
            <a:solidFill>
              <a:prstClr val="black"/>
            </a:solidFill>
          </a:ln>
        </p:spPr>
        <p:txBody>
          <a:bodyPr vert="horz" lIns="92464" tIns="46232" rIns="92464" bIns="46232" rtlCol="0" anchor="ctr"/>
          <a:lstStyle/>
          <a:p>
            <a:endParaRPr lang="en-US"/>
          </a:p>
        </p:txBody>
      </p:sp>
      <p:sp>
        <p:nvSpPr>
          <p:cNvPr id="5" name="Notes Placeholder 4"/>
          <p:cNvSpPr>
            <a:spLocks noGrp="1"/>
          </p:cNvSpPr>
          <p:nvPr>
            <p:ph type="body" sz="quarter" idx="3"/>
          </p:nvPr>
        </p:nvSpPr>
        <p:spPr>
          <a:xfrm>
            <a:off x="704001" y="4904605"/>
            <a:ext cx="5632000" cy="4012857"/>
          </a:xfrm>
          <a:prstGeom prst="rect">
            <a:avLst/>
          </a:prstGeom>
        </p:spPr>
        <p:txBody>
          <a:bodyPr vert="horz" lIns="92464" tIns="46232" rIns="92464" bIns="4623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680048"/>
            <a:ext cx="3050666" cy="511338"/>
          </a:xfrm>
          <a:prstGeom prst="rect">
            <a:avLst/>
          </a:prstGeom>
        </p:spPr>
        <p:txBody>
          <a:bodyPr vert="horz" lIns="92464" tIns="46232" rIns="92464" bIns="46232" rtlCol="0" anchor="b"/>
          <a:lstStyle>
            <a:lvl1pPr algn="l">
              <a:defRPr sz="1200"/>
            </a:lvl1pPr>
          </a:lstStyle>
          <a:p>
            <a:endParaRPr lang="en-US"/>
          </a:p>
        </p:txBody>
      </p:sp>
      <p:sp>
        <p:nvSpPr>
          <p:cNvPr id="7" name="Slide Number Placeholder 6"/>
          <p:cNvSpPr>
            <a:spLocks noGrp="1"/>
          </p:cNvSpPr>
          <p:nvPr>
            <p:ph type="sldNum" sz="quarter" idx="5"/>
          </p:nvPr>
        </p:nvSpPr>
        <p:spPr>
          <a:xfrm>
            <a:off x="3987704" y="9680048"/>
            <a:ext cx="3050666" cy="511338"/>
          </a:xfrm>
          <a:prstGeom prst="rect">
            <a:avLst/>
          </a:prstGeom>
        </p:spPr>
        <p:txBody>
          <a:bodyPr vert="horz" lIns="92464" tIns="46232" rIns="92464" bIns="46232"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95142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4/10/2020</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3052275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4210547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657358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688548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2889373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2014327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1969886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2302208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1255766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1592683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1960668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230641591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242103664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2541439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4084785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183705958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2897583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7DE6118-2437-4B30-8E3C-4D2BE6020583}" type="datetimeFigureOut">
              <a:rPr lang="en-US" smtClean="0"/>
              <a:t>4/10/2020</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E57DC2-970A-4B3E-BB1C-7A09969E49DF}" type="slidenum">
              <a:rPr lang="en-US" smtClean="0"/>
              <a:t>‹#›</a:t>
            </a:fld>
            <a:endParaRPr lang="en-US"/>
          </a:p>
        </p:txBody>
      </p:sp>
    </p:spTree>
    <p:extLst>
      <p:ext uri="{BB962C8B-B14F-4D97-AF65-F5344CB8AC3E}">
        <p14:creationId xmlns:p14="http://schemas.microsoft.com/office/powerpoint/2010/main" val="13043691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 Id="rId9" Type="http://schemas.openxmlformats.org/officeDocument/2006/relationships/image" Target="../media/image28.jpg"/></Relationships>
</file>

<file path=ppt/slides/_rels/slide1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18" Type="http://schemas.openxmlformats.org/officeDocument/2006/relationships/image" Target="../media/image52.jpeg"/><Relationship Id="rId26" Type="http://schemas.openxmlformats.org/officeDocument/2006/relationships/image" Target="../media/image60.jpeg"/><Relationship Id="rId3" Type="http://schemas.openxmlformats.org/officeDocument/2006/relationships/image" Target="../media/image37.jpeg"/><Relationship Id="rId21" Type="http://schemas.openxmlformats.org/officeDocument/2006/relationships/image" Target="../media/image55.jpe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1.jpeg"/><Relationship Id="rId25" Type="http://schemas.openxmlformats.org/officeDocument/2006/relationships/image" Target="../media/image59.jpeg"/><Relationship Id="rId2" Type="http://schemas.openxmlformats.org/officeDocument/2006/relationships/image" Target="../media/image36.jpeg"/><Relationship Id="rId16" Type="http://schemas.openxmlformats.org/officeDocument/2006/relationships/image" Target="../media/image50.jpeg"/><Relationship Id="rId20"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jpeg"/><Relationship Id="rId24" Type="http://schemas.openxmlformats.org/officeDocument/2006/relationships/image" Target="../media/image58.jpeg"/><Relationship Id="rId5" Type="http://schemas.openxmlformats.org/officeDocument/2006/relationships/image" Target="../media/image39.jpeg"/><Relationship Id="rId15" Type="http://schemas.openxmlformats.org/officeDocument/2006/relationships/image" Target="../media/image49.jpeg"/><Relationship Id="rId23" Type="http://schemas.openxmlformats.org/officeDocument/2006/relationships/image" Target="../media/image57.jpeg"/><Relationship Id="rId28" Type="http://schemas.openxmlformats.org/officeDocument/2006/relationships/image" Target="../media/image62.jpeg"/><Relationship Id="rId10" Type="http://schemas.openxmlformats.org/officeDocument/2006/relationships/image" Target="../media/image44.jpeg"/><Relationship Id="rId19" Type="http://schemas.openxmlformats.org/officeDocument/2006/relationships/image" Target="../media/image53.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 Id="rId22" Type="http://schemas.openxmlformats.org/officeDocument/2006/relationships/image" Target="../media/image56.jpeg"/><Relationship Id="rId27"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atarurguu.mn/" TargetMode="External"/><Relationship Id="rId2" Type="http://schemas.openxmlformats.org/officeDocument/2006/relationships/hyperlink" Target="mailto:mail@atarurguu.mn"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8106" y="224445"/>
            <a:ext cx="8915400" cy="4578334"/>
          </a:xfrm>
        </p:spPr>
        <p:txBody>
          <a:bodyPr>
            <a:normAutofit fontScale="90000"/>
          </a:bodyPr>
          <a:lstStyle/>
          <a:p>
            <a:pPr algn="ctr"/>
            <a:r>
              <a:rPr lang="" altLang="en-US" dirty="0">
                <a:solidFill>
                  <a:srgbClr val="0070C0"/>
                </a:solidFill>
                <a:latin typeface="Times New Roman" panose="02020603050405020304" pitchFamily="18" charset="0"/>
                <a:cs typeface="Times New Roman" panose="02020603050405020304" pitchFamily="18" charset="0"/>
              </a:rPr>
              <a:t/>
            </a:r>
            <a:br>
              <a:rPr lang="" altLang="en-US" dirty="0">
                <a:solidFill>
                  <a:srgbClr val="0070C0"/>
                </a:solidFill>
                <a:latin typeface="Times New Roman" panose="02020603050405020304" pitchFamily="18" charset="0"/>
                <a:cs typeface="Times New Roman" panose="02020603050405020304" pitchFamily="18" charset="0"/>
              </a:rPr>
            </a:br>
            <a:r>
              <a:rPr lang="" altLang="en-US" dirty="0" smtClean="0">
                <a:solidFill>
                  <a:srgbClr val="0070C0"/>
                </a:solidFill>
                <a:latin typeface="Times New Roman" panose="02020603050405020304" pitchFamily="18" charset="0"/>
                <a:cs typeface="Times New Roman" panose="02020603050405020304" pitchFamily="18" charset="0"/>
              </a:rPr>
              <a:t/>
            </a:r>
            <a:br>
              <a:rPr lang="" altLang="en-US" dirty="0" smtClean="0">
                <a:solidFill>
                  <a:srgbClr val="0070C0"/>
                </a:solidFill>
                <a:latin typeface="Times New Roman" panose="02020603050405020304" pitchFamily="18" charset="0"/>
                <a:cs typeface="Times New Roman" panose="02020603050405020304" pitchFamily="18" charset="0"/>
              </a:rPr>
            </a:br>
            <a:r>
              <a:rPr lang="" altLang="en-US" dirty="0">
                <a:solidFill>
                  <a:srgbClr val="0070C0"/>
                </a:solidFill>
                <a:latin typeface="Times New Roman" panose="02020603050405020304" pitchFamily="18" charset="0"/>
                <a:cs typeface="Times New Roman" panose="02020603050405020304" pitchFamily="18" charset="0"/>
              </a:rPr>
              <a:t/>
            </a:r>
            <a:br>
              <a:rPr lang="" altLang="en-US" dirty="0">
                <a:solidFill>
                  <a:srgbClr val="0070C0"/>
                </a:solidFill>
                <a:latin typeface="Times New Roman" panose="02020603050405020304" pitchFamily="18" charset="0"/>
                <a:cs typeface="Times New Roman" panose="02020603050405020304" pitchFamily="18" charset="0"/>
              </a:rPr>
            </a:br>
            <a:r>
              <a:rPr lang="" altLang="en-US" dirty="0" smtClean="0">
                <a:solidFill>
                  <a:srgbClr val="0070C0"/>
                </a:solidFill>
                <a:latin typeface="Times New Roman" panose="02020603050405020304" pitchFamily="18" charset="0"/>
                <a:cs typeface="Times New Roman" panose="02020603050405020304" pitchFamily="18" charset="0"/>
              </a:rPr>
              <a:t/>
            </a:r>
            <a:br>
              <a:rPr lang="" altLang="en-US" dirty="0" smtClean="0">
                <a:solidFill>
                  <a:srgbClr val="0070C0"/>
                </a:solidFill>
                <a:latin typeface="Times New Roman" panose="02020603050405020304" pitchFamily="18" charset="0"/>
                <a:cs typeface="Times New Roman" panose="02020603050405020304" pitchFamily="18" charset="0"/>
              </a:rPr>
            </a:br>
            <a:r>
              <a:rPr lang="" altLang="en-US" dirty="0">
                <a:solidFill>
                  <a:srgbClr val="0070C0"/>
                </a:solidFill>
                <a:latin typeface="Times New Roman" panose="02020603050405020304" pitchFamily="18" charset="0"/>
                <a:cs typeface="Times New Roman" panose="02020603050405020304" pitchFamily="18" charset="0"/>
              </a:rPr>
              <a:t/>
            </a:r>
            <a:br>
              <a:rPr lang="" altLang="en-US" dirty="0">
                <a:solidFill>
                  <a:srgbClr val="0070C0"/>
                </a:solidFill>
                <a:latin typeface="Times New Roman" panose="02020603050405020304" pitchFamily="18" charset="0"/>
                <a:cs typeface="Times New Roman" panose="02020603050405020304" pitchFamily="18" charset="0"/>
              </a:rPr>
            </a:br>
            <a:r>
              <a:rPr lang="" altLang="en-US" dirty="0">
                <a:solidFill>
                  <a:schemeClr val="accent5">
                    <a:lumMod val="75000"/>
                  </a:schemeClr>
                </a:solidFill>
                <a:latin typeface="Times New Roman" panose="02020603050405020304" pitchFamily="18" charset="0"/>
                <a:cs typeface="Times New Roman" panose="02020603050405020304" pitchFamily="18" charset="0"/>
              </a:rPr>
              <a:t/>
            </a:r>
            <a:br>
              <a:rPr lang="" altLang="en-US" dirty="0">
                <a:solidFill>
                  <a:schemeClr val="accent5">
                    <a:lumMod val="75000"/>
                  </a:schemeClr>
                </a:solidFill>
                <a:latin typeface="Times New Roman" panose="02020603050405020304" pitchFamily="18" charset="0"/>
                <a:cs typeface="Times New Roman" panose="02020603050405020304" pitchFamily="18" charset="0"/>
              </a:rPr>
            </a:br>
            <a:r>
              <a:rPr lang="" altLang="en-US" sz="3100" b="1" dirty="0">
                <a:latin typeface="Times New Roman" panose="02020603050405020304" pitchFamily="18" charset="0"/>
                <a:cs typeface="Times New Roman" panose="02020603050405020304" pitchFamily="18" charset="0"/>
              </a:rPr>
              <a:t>ЖИЛИЙН ТАЙЛАН -</a:t>
            </a:r>
            <a:r>
              <a:rPr lang="" altLang="en-US" sz="3100" b="1" dirty="0" smtClean="0">
                <a:latin typeface="Times New Roman" panose="02020603050405020304" pitchFamily="18" charset="0"/>
                <a:cs typeface="Times New Roman" panose="02020603050405020304" pitchFamily="18" charset="0"/>
              </a:rPr>
              <a:t>201</a:t>
            </a:r>
            <a:r>
              <a:rPr lang="mn-MN" altLang="en-US" sz="3100" b="1" dirty="0" smtClean="0">
                <a:latin typeface="Times New Roman" panose="02020603050405020304" pitchFamily="18" charset="0"/>
                <a:cs typeface="Times New Roman" panose="02020603050405020304" pitchFamily="18" charset="0"/>
              </a:rPr>
              <a:t>9</a:t>
            </a:r>
            <a:endParaRPr lang="" altLang="en-US" sz="3100" b="1" dirty="0">
              <a:latin typeface="Times New Roman" panose="02020603050405020304" pitchFamily="18" charset="0"/>
              <a:cs typeface="Times New Roman" panose="02020603050405020304" pitchFamily="18" charset="0"/>
            </a:endParaRPr>
          </a:p>
        </p:txBody>
      </p:sp>
      <p:pic>
        <p:nvPicPr>
          <p:cNvPr id="3" name="Picture 2" descr="C:\Users\user\Desktop\Хажаа зураг\Лого.PNG"/>
          <p:cNvPicPr/>
          <p:nvPr/>
        </p:nvPicPr>
        <p:blipFill rotWithShape="1">
          <a:blip r:embed="rId2">
            <a:extLst>
              <a:ext uri="{BEBA8EAE-BF5A-486C-A8C5-ECC9F3942E4B}">
                <a14:imgProps xmlns:a14="http://schemas.microsoft.com/office/drawing/2010/main">
                  <a14:imgLayer r:embed="rId3">
                    <a14:imgEffect>
                      <a14:backgroundRemoval t="25664" b="71808" l="25412" r="73765">
                        <a14:backgroundMark x1="13374" y1="15424" x2="61934" y2="23767"/>
                        <a14:backgroundMark x1="25103" y1="24020" x2="14712" y2="61188"/>
                        <a14:backgroundMark x1="15021" y1="63970" x2="16667" y2="63970"/>
                        <a14:backgroundMark x1="18416" y1="59545" x2="45267" y2="74716"/>
                        <a14:backgroundMark x1="44959" y1="28571" x2="27058" y2="34260"/>
                        <a14:backgroundMark x1="64403" y1="24399" x2="94650" y2="67004"/>
                        <a14:backgroundMark x1="32716" y1="58534" x2="32716" y2="57396"/>
                        <a14:backgroundMark x1="64815" y1="59418" x2="65021" y2="57396"/>
                        <a14:backgroundMark x1="46399" y1="44880" x2="45062" y2="44374"/>
                        <a14:backgroundMark x1="53292" y1="45512" x2="51543" y2="44880"/>
                        <a14:backgroundMark x1="44547" y1="45386" x2="38066" y2="48925"/>
                        <a14:backgroundMark x1="51132" y1="44627" x2="52058" y2="44753"/>
                        <a14:backgroundMark x1="54115" y1="45638" x2="55041" y2="46018"/>
                        <a14:backgroundMark x1="37860" y1="49178" x2="33128" y2="56258"/>
                        <a14:backgroundMark x1="50206" y1="44501" x2="55658" y2="46271"/>
                        <a14:backgroundMark x1="56996" y1="47408" x2="61728" y2="52718"/>
                        <a14:backgroundMark x1="61728" y1="51707" x2="64815" y2="58154"/>
                        <a14:backgroundMark x1="56276" y1="46776" x2="60494" y2="50316"/>
                        <a14:backgroundMark x1="46811" y1="44501" x2="47942" y2="44753"/>
                        <a14:backgroundMark x1="49691" y1="44753" x2="50926" y2="44753"/>
                      </a14:backgroundRemoval>
                    </a14:imgEffect>
                  </a14:imgLayer>
                </a14:imgProps>
              </a:ext>
              <a:ext uri="{28A0092B-C50C-407E-A947-70E740481C1C}">
                <a14:useLocalDpi xmlns:a14="http://schemas.microsoft.com/office/drawing/2010/main" val="0"/>
              </a:ext>
            </a:extLst>
          </a:blip>
          <a:srcRect l="26804" t="33388" r="29702" b="34362"/>
          <a:stretch/>
        </p:blipFill>
        <p:spPr bwMode="auto">
          <a:xfrm>
            <a:off x="4315318" y="1662546"/>
            <a:ext cx="3640975" cy="2701636"/>
          </a:xfrm>
          <a:prstGeom prst="rect">
            <a:avLst/>
          </a:prstGeom>
          <a:noFill/>
          <a:ln>
            <a:noFill/>
          </a:ln>
          <a:extLst>
            <a:ext uri="{53640926-AAD7-44D8-BBD7-CCE9431645EC}">
              <a14:shadowObscured xmlns:a14="http://schemas.microsoft.com/office/drawing/2010/main"/>
            </a:ext>
          </a:extLst>
        </p:spPr>
      </p:pic>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2930" y="2119747"/>
            <a:ext cx="8461390" cy="2626820"/>
          </a:xfrm>
        </p:spPr>
        <p:txBody>
          <a:bodyPr>
            <a:normAutofit/>
          </a:bodyPr>
          <a:lstStyle/>
          <a:p>
            <a:pPr algn="ctr"/>
            <a:endParaRPr lang="mn-MN" dirty="0" smtClean="0">
              <a:latin typeface="Times New Roman" panose="02020603050405020304" pitchFamily="18" charset="0"/>
              <a:cs typeface="Times New Roman" panose="02020603050405020304" pitchFamily="18" charset="0"/>
            </a:endParaRPr>
          </a:p>
          <a:p>
            <a:pPr algn="ctr"/>
            <a:r>
              <a:rPr lang="mn-MN" dirty="0" smtClean="0">
                <a:latin typeface="Times New Roman" panose="02020603050405020304" pitchFamily="18" charset="0"/>
                <a:cs typeface="Times New Roman" panose="02020603050405020304" pitchFamily="18" charset="0"/>
              </a:rPr>
              <a:t>2019 ОНД АЖИЛЧДЫНХАА НИЙГМИЙН ХАЛАМЖ ҮЙЛЧИЛГЭЭ, ТЭТГЭМЖ ТУСЛАМЖ, СОЁЛ БОЛОВСРОЛ, ЧӨЛӨӨТ ЦАГ ЗЭРЭГТ БИД ТҮЛХҮҮ АНХААРЧ АЖИЛЛАСАН БАЙХ БӨГӨӨД ЭНЭ ЗОРИУЛАЛТААР НИЙТДЭЭ 100 ГАРУЙ САЯ ТӨГРӨГИЙГ ЗАРЦУУЛСАН БАЙНА. ТОЙМООС ДУРЬДВАЛ...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1306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5753" y="1441311"/>
            <a:ext cx="5378334" cy="1367445"/>
          </a:xfrm>
        </p:spPr>
        <p:txBody>
          <a:bodyPr>
            <a:normAutofit fontScale="85000" lnSpcReduction="10000"/>
          </a:bodyPr>
          <a:lstStyle/>
          <a:p>
            <a:pPr algn="just"/>
            <a:r>
              <a:rPr lang="en-US" sz="1400" dirty="0" smtClean="0">
                <a:solidFill>
                  <a:schemeClr val="tx1"/>
                </a:solidFill>
                <a:latin typeface="Times New Roman" panose="02020603050405020304" pitchFamily="18" charset="0"/>
                <a:cs typeface="Times New Roman" panose="02020603050405020304" pitchFamily="18" charset="0"/>
              </a:rPr>
              <a:t> </a:t>
            </a:r>
            <a:r>
              <a:rPr lang="mn-MN" sz="1400" dirty="0" smtClean="0">
                <a:solidFill>
                  <a:schemeClr val="tx1"/>
                </a:solidFill>
                <a:latin typeface="Times New Roman" panose="02020603050405020304" pitchFamily="18" charset="0"/>
                <a:cs typeface="Times New Roman" panose="02020603050405020304" pitchFamily="18" charset="0"/>
              </a:rPr>
              <a:t>    </a:t>
            </a:r>
            <a:r>
              <a:rPr lang="mn-MN" sz="1400" b="1" i="1" dirty="0" smtClean="0">
                <a:solidFill>
                  <a:schemeClr val="tx1"/>
                </a:solidFill>
                <a:latin typeface="Times New Roman" panose="02020603050405020304" pitchFamily="18" charset="0"/>
                <a:cs typeface="Times New Roman" panose="02020603050405020304" pitchFamily="18" charset="0"/>
              </a:rPr>
              <a:t>Бид цагаан сарын баяраар нийт ахмад настангуудаа компанийн байран дээрээ хүлээн авч, цайллага хийсэн байх ба 100 гаруй өндөр настан уг хүлээн авалтанд ирсэн бөгөө тэдэнд сар шинийнх нь баярын тавгийн идээ болон гарын бэлэг гардууллаа. </a:t>
            </a:r>
            <a:r>
              <a:rPr lang="mn-MN" sz="1400" b="1" i="1" dirty="0">
                <a:solidFill>
                  <a:schemeClr val="tx1"/>
                </a:solidFill>
                <a:latin typeface="Times New Roman" panose="02020603050405020304" pitchFamily="18" charset="0"/>
                <a:cs typeface="Times New Roman" panose="02020603050405020304" pitchFamily="18" charset="0"/>
              </a:rPr>
              <a:t>М</a:t>
            </a:r>
            <a:r>
              <a:rPr lang="mn-MN" sz="1400" b="1" i="1" dirty="0" smtClean="0">
                <a:solidFill>
                  <a:schemeClr val="tx1"/>
                </a:solidFill>
                <a:latin typeface="Times New Roman" panose="02020603050405020304" pitchFamily="18" charset="0"/>
                <a:cs typeface="Times New Roman" panose="02020603050405020304" pitchFamily="18" charset="0"/>
              </a:rPr>
              <a:t>өн 80, 90 нас хүрсэн буянтай буурлууддаа мөнгөн аягыг гарын бэлгийн хамт өгч ахмад настангууддаа хүндэтгэл үзүүллээ. Шороон гахай жилийн ахмадын хүндэтгэлийн хүлээн авалтын тоймоос:</a:t>
            </a:r>
          </a:p>
          <a:p>
            <a:pPr marL="0" indent="0" algn="just">
              <a:buNone/>
            </a:pPr>
            <a:endParaRPr lang="en-US" sz="1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0770" y="4912821"/>
            <a:ext cx="2089439" cy="1864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429" y="4912821"/>
            <a:ext cx="2155935" cy="1860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1304" y="2849066"/>
            <a:ext cx="2177587" cy="1860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6514407" y="1296650"/>
            <a:ext cx="5677593" cy="1107996"/>
          </a:xfrm>
          <a:prstGeom prst="rect">
            <a:avLst/>
          </a:prstGeom>
        </p:spPr>
        <p:txBody>
          <a:bodyPr wrap="square">
            <a:spAutoFit/>
          </a:bodyPr>
          <a:lstStyle/>
          <a:p>
            <a:pPr marL="285750" indent="-285750" algn="just">
              <a:buFont typeface="Arial" panose="020B0604020202020204" pitchFamily="34" charset="0"/>
              <a:buChar char="•"/>
            </a:pPr>
            <a:r>
              <a:rPr lang="mn-MN" b="1" i="1" dirty="0">
                <a:latin typeface="Times New Roman" panose="02020603050405020304" pitchFamily="18" charset="0"/>
                <a:ea typeface="Calibri" panose="020F0502020204030204" pitchFamily="34" charset="0"/>
                <a:cs typeface="Times New Roman" panose="02020603050405020304" pitchFamily="18" charset="0"/>
              </a:rPr>
              <a:t> </a:t>
            </a:r>
            <a:r>
              <a:rPr lang="mn-MN" b="1" i="1" dirty="0" smtClean="0">
                <a:latin typeface="Times New Roman" panose="02020603050405020304" pitchFamily="18" charset="0"/>
                <a:ea typeface="Calibri" panose="020F0502020204030204" pitchFamily="34" charset="0"/>
                <a:cs typeface="Times New Roman" panose="02020603050405020304" pitchFamily="18" charset="0"/>
              </a:rPr>
              <a:t>  </a:t>
            </a:r>
            <a:r>
              <a:rPr lang="mn-MN" sz="1200" b="1" i="1" dirty="0" smtClean="0">
                <a:latin typeface="Times New Roman" panose="02020603050405020304" pitchFamily="18" charset="0"/>
                <a:ea typeface="Calibri" panose="020F0502020204030204" pitchFamily="34" charset="0"/>
                <a:cs typeface="Times New Roman" panose="02020603050405020304" pitchFamily="18" charset="0"/>
              </a:rPr>
              <a:t>2019 </a:t>
            </a:r>
            <a:r>
              <a:rPr lang="mn-MN" sz="1200" b="1" i="1" dirty="0">
                <a:latin typeface="Times New Roman" panose="02020603050405020304" pitchFamily="18" charset="0"/>
                <a:ea typeface="Calibri" panose="020F0502020204030204" pitchFamily="34" charset="0"/>
                <a:cs typeface="Times New Roman" panose="02020603050405020304" pitchFamily="18" charset="0"/>
              </a:rPr>
              <a:t>оны 03 дугаар сард бид Хүнсчдийн баярын тэмцээн уралдаанд баг хамт олноороо амжилттай оролцож спортын гар бөмбөгийн төрөлд эмэгтэй тамирчид маань мөнгөн медаль, тениссийн төрөлд эрэгтэй алт, эмэгтэй төрөлд мөнгөн медаль хүртэж өөрсдийн баяраа амжилт бүтээлээр дүүрэн сэтгэл хангалуун хамт олноороо сайхан </a:t>
            </a:r>
            <a:r>
              <a:rPr lang="mn-MN" sz="1200" b="1" i="1" dirty="0" smtClean="0">
                <a:latin typeface="Times New Roman" panose="02020603050405020304" pitchFamily="18" charset="0"/>
                <a:ea typeface="Calibri" panose="020F0502020204030204" pitchFamily="34" charset="0"/>
                <a:cs typeface="Times New Roman" panose="02020603050405020304" pitchFamily="18" charset="0"/>
              </a:rPr>
              <a:t>өнгөрүүллээ...</a:t>
            </a:r>
            <a:endParaRPr lang="en-US" sz="1200"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4803" y="2849066"/>
            <a:ext cx="5205154" cy="3923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4404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8" y="1188232"/>
            <a:ext cx="5292894" cy="1853737"/>
          </a:xfrm>
        </p:spPr>
        <p:txBody>
          <a:bodyPr>
            <a:normAutofit/>
          </a:bodyPr>
          <a:lstStyle/>
          <a:p>
            <a:pPr marL="342900" indent="-342900" algn="just">
              <a:buFont typeface="Arial" panose="020B0604020202020204" pitchFamily="34" charset="0"/>
              <a:buChar char="•"/>
            </a:pPr>
            <a:r>
              <a:rPr lang="mn-MN" sz="1200" b="1" cap="none" spc="0" dirty="0" smtClean="0">
                <a:solidFill>
                  <a:schemeClr val="tx1"/>
                </a:solidFill>
                <a:latin typeface="Times New Roman" panose="02020603050405020304" pitchFamily="18" charset="0"/>
                <a:cs typeface="Times New Roman" panose="02020603050405020304" pitchFamily="18" charset="0"/>
              </a:rPr>
              <a:t>   </a:t>
            </a:r>
            <a:r>
              <a:rPr lang="mn-MN" sz="1200" b="1" i="1" cap="none" spc="0" dirty="0" smtClean="0">
                <a:solidFill>
                  <a:schemeClr val="tx1"/>
                </a:solidFill>
                <a:latin typeface="Times New Roman" panose="02020603050405020304" pitchFamily="18" charset="0"/>
                <a:cs typeface="Times New Roman" panose="02020603050405020304" pitchFamily="18" charset="0"/>
              </a:rPr>
              <a:t>Дулааны 3 дугаар цахилгаан станц төрийн өмчит хувьцаат компанийн жилийн төлөвлөгөөт засвар үйлчилгээ хийгдэж үүнтэй холбоотойгоор манай үйлдвэр уурын зогсолт хийх болсон бөгөөд уг зогсолтын үеэр компанийн захиргаа зохион байгуулан нийт ажилчидаа хамт олноор нь эрүүл агаарт гарган хөгжөөнт тоглоом наадам, спортын арга хэмжээ зохион байгуулж, шагнаж урамшуулан нэгэн өдрийг хамт олноороо зугаатай сайхан өнгөрүүллээ...</a:t>
            </a:r>
            <a:endParaRPr lang="en-US" sz="1200" b="1" i="1" cap="none" spc="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940" y="4904507"/>
            <a:ext cx="2294313" cy="1875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285" y="2862629"/>
            <a:ext cx="2294313" cy="1875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860" y="2862630"/>
            <a:ext cx="2294313" cy="1875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6838600" y="1393456"/>
            <a:ext cx="5281353" cy="1302921"/>
          </a:xfrm>
          <a:prstGeom prst="rect">
            <a:avLst/>
          </a:prstGeom>
        </p:spPr>
        <p:txBody>
          <a:bodyPr wrap="square">
            <a:spAutoFit/>
          </a:bodyPr>
          <a:lstStyle/>
          <a:p>
            <a:pPr marL="285750" indent="-285750" algn="just">
              <a:spcAft>
                <a:spcPts val="800"/>
              </a:spcAft>
              <a:buFont typeface="Arial" panose="020B0604020202020204" pitchFamily="34" charset="0"/>
              <a:buChar char="•"/>
            </a:pPr>
            <a:r>
              <a:rPr lang="mn-MN" sz="1200" b="1" i="1" dirty="0" smtClean="0">
                <a:latin typeface="Times New Roman" panose="02020603050405020304" pitchFamily="18" charset="0"/>
                <a:ea typeface="Calibri" panose="020F0502020204030204" pitchFamily="34" charset="0"/>
                <a:cs typeface="Times New Roman" panose="02020603050405020304" pitchFamily="18" charset="0"/>
              </a:rPr>
              <a:t>     Байгууллагын нийт ажилчид хамт олны чөлөөт цагийг зөв зохистой өнгөрүүлэх идэвхитэй хөдөлгөөн, эрүүл мэндэд голлон чиглэсэн хамт олныг хамруулсан 2019 компанийн спортын аварга шалгаруулах тэмцээнийг ажилттай зохион байгуулж өндөрлөлөө...</a:t>
            </a:r>
          </a:p>
          <a:p>
            <a:pPr algn="just">
              <a:spcAft>
                <a:spcPts val="800"/>
              </a:spcAft>
            </a:pPr>
            <a:r>
              <a:rPr lang="mn-MN" sz="1200" b="1" i="1" dirty="0">
                <a:latin typeface="Times New Roman" panose="02020603050405020304" pitchFamily="18" charset="0"/>
                <a:ea typeface="Calibri" panose="020F0502020204030204" pitchFamily="34" charset="0"/>
                <a:cs typeface="Times New Roman" panose="02020603050405020304" pitchFamily="18" charset="0"/>
              </a:rPr>
              <a:t> </a:t>
            </a:r>
            <a:r>
              <a:rPr lang="mn-MN" sz="1200" b="1" i="1" dirty="0" smtClean="0">
                <a:latin typeface="Times New Roman" panose="02020603050405020304" pitchFamily="18" charset="0"/>
                <a:ea typeface="Calibri" panose="020F0502020204030204" pitchFamily="34" charset="0"/>
                <a:cs typeface="Times New Roman" panose="02020603050405020304" pitchFamily="18" charset="0"/>
              </a:rPr>
              <a:t>         Байгууллагынхаа нийт баг тамирчдад эрүүл энх, спортын </a:t>
            </a:r>
            <a:r>
              <a:rPr lang="en-US" sz="1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mn-MN" sz="1200" b="1" i="1" dirty="0" smtClean="0">
                <a:latin typeface="Times New Roman" panose="02020603050405020304" pitchFamily="18" charset="0"/>
                <a:ea typeface="Calibri" panose="020F0502020204030204" pitchFamily="34" charset="0"/>
                <a:cs typeface="Times New Roman" panose="02020603050405020304" pitchFamily="18" charset="0"/>
              </a:rPr>
              <a:t>өндөр амжилт хүсэн ерөөе</a:t>
            </a:r>
            <a:r>
              <a:rPr lang="en-US" sz="1200" b="1" i="1" dirty="0" smtClean="0">
                <a:latin typeface="Times New Roman" panose="02020603050405020304" pitchFamily="18" charset="0"/>
                <a:ea typeface="Calibri" panose="020F0502020204030204" pitchFamily="34" charset="0"/>
                <a:cs typeface="Times New Roman" panose="02020603050405020304" pitchFamily="18" charset="0"/>
              </a:rPr>
              <a:t>!</a:t>
            </a:r>
            <a:r>
              <a:rPr lang="mn-MN" sz="1200" b="1" i="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697" y="2862631"/>
            <a:ext cx="2294313" cy="1875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2355" y="4904508"/>
            <a:ext cx="2294313" cy="1875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7390" r="13885"/>
          <a:stretch/>
        </p:blipFill>
        <p:spPr>
          <a:xfrm>
            <a:off x="9825640" y="2862631"/>
            <a:ext cx="2294313" cy="1875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60376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7179" y="529000"/>
            <a:ext cx="5364481" cy="1569660"/>
          </a:xfrm>
          <a:prstGeom prst="rect">
            <a:avLst/>
          </a:prstGeom>
        </p:spPr>
        <p:txBody>
          <a:bodyPr wrap="square">
            <a:spAutoFit/>
          </a:bodyPr>
          <a:lstStyle/>
          <a:p>
            <a:pPr marL="285750" indent="-285750" algn="just">
              <a:spcAft>
                <a:spcPts val="800"/>
              </a:spcAft>
              <a:buFont typeface="Arial" panose="020B0604020202020204" pitchFamily="34" charset="0"/>
              <a:buChar char="•"/>
            </a:pPr>
            <a:r>
              <a:rPr lang="mn-MN" sz="1200" b="1" i="1" dirty="0" smtClean="0">
                <a:latin typeface="Times New Roman" panose="02020603050405020304" pitchFamily="18" charset="0"/>
                <a:ea typeface="Calibri" panose="020F0502020204030204" pitchFamily="34" charset="0"/>
                <a:cs typeface="Times New Roman" panose="02020603050405020304" pitchFamily="18" charset="0"/>
              </a:rPr>
              <a:t>     2019 </a:t>
            </a:r>
            <a:r>
              <a:rPr lang="mn-MN" sz="1200" b="1" i="1" dirty="0">
                <a:latin typeface="Times New Roman" panose="02020603050405020304" pitchFamily="18" charset="0"/>
                <a:ea typeface="Calibri" panose="020F0502020204030204" pitchFamily="34" charset="0"/>
                <a:cs typeface="Times New Roman" panose="02020603050405020304" pitchFamily="18" charset="0"/>
              </a:rPr>
              <a:t>оны 03 дугаар сард бид Хүнсчдийн баярын тэмцээн уралдаанд баг хамт олноороо амжилттай оролцож спортын гар бөмбөгийн төрөлд эмэгтэй </a:t>
            </a:r>
            <a:r>
              <a:rPr lang="mn-MN" sz="1200" b="1" i="1" dirty="0" smtClean="0">
                <a:latin typeface="Times New Roman" panose="02020603050405020304" pitchFamily="18" charset="0"/>
                <a:ea typeface="Calibri" panose="020F0502020204030204" pitchFamily="34" charset="0"/>
                <a:cs typeface="Times New Roman" panose="02020603050405020304" pitchFamily="18" charset="0"/>
              </a:rPr>
              <a:t>баг тамирчид </a:t>
            </a:r>
            <a:r>
              <a:rPr lang="mn-MN" sz="1200" b="1" i="1" dirty="0">
                <a:latin typeface="Times New Roman" panose="02020603050405020304" pitchFamily="18" charset="0"/>
                <a:ea typeface="Calibri" panose="020F0502020204030204" pitchFamily="34" charset="0"/>
                <a:cs typeface="Times New Roman" panose="02020603050405020304" pitchFamily="18" charset="0"/>
              </a:rPr>
              <a:t>маань мөнгөн медаль, тениссийн төрөлд эрэгтэй алт, эмэгтэй төрөлд мөнгөн медаль хүртэж өөрсдийн баяраа амжилт бүтээлээр дүүрэн сэтгэл хангалуун хамт олноороо сайхан </a:t>
            </a:r>
            <a:r>
              <a:rPr lang="mn-MN" sz="1200" b="1" i="1" dirty="0" smtClean="0">
                <a:latin typeface="Times New Roman" panose="02020603050405020304" pitchFamily="18" charset="0"/>
                <a:ea typeface="Calibri" panose="020F0502020204030204" pitchFamily="34" charset="0"/>
                <a:cs typeface="Times New Roman" panose="02020603050405020304" pitchFamily="18" charset="0"/>
              </a:rPr>
              <a:t>өнгөрүүлсэн бөгөөд компанийн Гүйцэтгэх захирал амжилт гаргасан баг тамирчдад баяр хүргэн мөнгөн шагналаар шагнаж буй дурсгалтай агшнаас...</a:t>
            </a:r>
            <a:endParaRPr lang="en-US" sz="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035" y="2261074"/>
            <a:ext cx="2219498" cy="1648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374" y="2248959"/>
            <a:ext cx="2147454" cy="1648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6664828" y="504814"/>
            <a:ext cx="5442064" cy="1446550"/>
          </a:xfrm>
          <a:prstGeom prst="rect">
            <a:avLst/>
          </a:prstGeom>
        </p:spPr>
        <p:txBody>
          <a:bodyPr wrap="square">
            <a:spAutoFit/>
          </a:bodyPr>
          <a:lstStyle/>
          <a:p>
            <a:pPr marL="285750" indent="-285750" algn="just">
              <a:buFont typeface="Arial" panose="020B0604020202020204" pitchFamily="34" charset="0"/>
              <a:buChar char="•"/>
            </a:pPr>
            <a:r>
              <a:rPr lang="mn-MN" sz="1600" b="1" i="1" dirty="0">
                <a:latin typeface="Times New Roman" panose="02020603050405020304" pitchFamily="18" charset="0"/>
                <a:cs typeface="Times New Roman" panose="02020603050405020304" pitchFamily="18" charset="0"/>
              </a:rPr>
              <a:t> </a:t>
            </a:r>
            <a:r>
              <a:rPr lang="mn-MN" sz="1200" b="1" i="1" dirty="0">
                <a:latin typeface="Times New Roman" panose="02020603050405020304" pitchFamily="18" charset="0"/>
                <a:cs typeface="Times New Roman" panose="02020603050405020304" pitchFamily="18" charset="0"/>
              </a:rPr>
              <a:t>Олон улсын хүүхдийн эрхийг хамгаалах өдөр болох 06 дугаар сарын 01-ний өдөр бид байгууллагынхаа нийт ажилчдын хүүхэд тус бүрт баярын бэлэг гардуулан өөрийн компани дээрээ баярын арга хэмжээ зохион </a:t>
            </a:r>
            <a:r>
              <a:rPr lang="mn-MN" sz="1200" b="1" i="1" dirty="0" smtClean="0">
                <a:latin typeface="Times New Roman" panose="02020603050405020304" pitchFamily="18" charset="0"/>
                <a:cs typeface="Times New Roman" panose="02020603050405020304" pitchFamily="18" charset="0"/>
              </a:rPr>
              <a:t>байгуулсан бөгөөд </a:t>
            </a:r>
            <a:r>
              <a:rPr lang="mn-MN" sz="1200" b="1" i="1" dirty="0">
                <a:latin typeface="Times New Roman" panose="02020603050405020304" pitchFamily="18" charset="0"/>
                <a:cs typeface="Times New Roman" panose="02020603050405020304" pitchFamily="18" charset="0"/>
              </a:rPr>
              <a:t>мэргэжлийн хамт олон, багийнханыг авчирч тоглолт үзүүлбэр үзүүлэн хөгжилтэй тоглоом, галт тэрэг, усан завь зэрэг олон төрлийн тоглоомуудыг </a:t>
            </a:r>
            <a:r>
              <a:rPr lang="mn-MN" sz="1200" b="1" i="1" dirty="0" smtClean="0">
                <a:latin typeface="Times New Roman" panose="02020603050405020304" pitchFamily="18" charset="0"/>
                <a:cs typeface="Times New Roman" panose="02020603050405020304" pitchFamily="18" charset="0"/>
              </a:rPr>
              <a:t>бэлтгэн </a:t>
            </a:r>
            <a:r>
              <a:rPr lang="mn-MN" sz="1200" b="1" i="1" dirty="0">
                <a:latin typeface="Times New Roman" panose="02020603050405020304" pitchFamily="18" charset="0"/>
                <a:cs typeface="Times New Roman" panose="02020603050405020304" pitchFamily="18" charset="0"/>
              </a:rPr>
              <a:t>бяцхан хөөрхөн үрсдээ баярын бэлэг барилаа</a:t>
            </a:r>
            <a:r>
              <a:rPr lang="mn-MN" sz="1200" b="1" i="1" dirty="0"/>
              <a:t>.</a:t>
            </a:r>
            <a:endParaRPr lang="en-US" sz="1200"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3240" r="8388" b="12630"/>
          <a:stretch/>
        </p:blipFill>
        <p:spPr>
          <a:xfrm>
            <a:off x="7226076" y="2261074"/>
            <a:ext cx="2147453" cy="1648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1344"/>
          <a:stretch/>
        </p:blipFill>
        <p:spPr>
          <a:xfrm>
            <a:off x="9737370" y="2261074"/>
            <a:ext cx="2138094" cy="1648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358536" y="4219658"/>
            <a:ext cx="10748356" cy="923330"/>
          </a:xfrm>
          <a:prstGeom prst="rect">
            <a:avLst/>
          </a:prstGeom>
        </p:spPr>
        <p:txBody>
          <a:bodyPr wrap="square">
            <a:spAutoFit/>
          </a:bodyPr>
          <a:lstStyle/>
          <a:p>
            <a:pPr marL="285750" indent="-285750" algn="just">
              <a:buFont typeface="Arial" panose="020B0604020202020204" pitchFamily="34" charset="0"/>
              <a:buChar char="•"/>
            </a:pPr>
            <a:r>
              <a:rPr lang="mn-MN" b="1" i="1" dirty="0">
                <a:latin typeface="Times New Roman" panose="02020603050405020304" pitchFamily="18" charset="0"/>
                <a:cs typeface="Times New Roman" panose="02020603050405020304" pitchFamily="18" charset="0"/>
              </a:rPr>
              <a:t> </a:t>
            </a:r>
            <a:r>
              <a:rPr lang="mn-MN" b="1" i="1" dirty="0" smtClean="0">
                <a:latin typeface="Times New Roman" panose="02020603050405020304" pitchFamily="18" charset="0"/>
                <a:cs typeface="Times New Roman" panose="02020603050405020304" pitchFamily="18" charset="0"/>
              </a:rPr>
              <a:t>   </a:t>
            </a:r>
            <a:r>
              <a:rPr lang="mn-MN" sz="1200" b="1" i="1" dirty="0" smtClean="0">
                <a:latin typeface="Times New Roman" panose="02020603050405020304" pitchFamily="18" charset="0"/>
                <a:cs typeface="Times New Roman" panose="02020603050405020304" pitchFamily="18" charset="0"/>
              </a:rPr>
              <a:t>Хан-уул </a:t>
            </a:r>
            <a:r>
              <a:rPr lang="mn-MN" sz="1200" b="1" i="1" dirty="0">
                <a:latin typeface="Times New Roman" panose="02020603050405020304" pitchFamily="18" charset="0"/>
                <a:cs typeface="Times New Roman" panose="02020603050405020304" pitchFamily="18" charset="0"/>
              </a:rPr>
              <a:t>дүүргийн хэмжээнд зөвхөн хөгжлийн бэрхшээлтэй хүүхэд багачууд суралцдаг сургууль болон Хүүхэд-залуучуудын сургалт хүмүүжлийн тусгай цогцолбор болох асрамж, халамж үйлчилгээний байгууллагын үйл ажиллагааг дэмжих зорилгоор мөн бидний ирээдүй болсон бяцхан хөөрхөн үрсэд сэтгэлийн дэм болох үүднээс шинэ жилийн баярын үйл ажиллагаанд нь зориулж үйлдвэрийн нэрийн </a:t>
            </a:r>
            <a:r>
              <a:rPr lang="mn-MN" sz="1200" b="1" i="1" dirty="0" smtClean="0">
                <a:latin typeface="Times New Roman" panose="02020603050405020304" pitchFamily="18" charset="0"/>
                <a:cs typeface="Times New Roman" panose="02020603050405020304" pitchFamily="18" charset="0"/>
              </a:rPr>
              <a:t>бүтээгдэхүүнүүдийн </a:t>
            </a:r>
            <a:r>
              <a:rPr lang="mn-MN" sz="1200" b="1" i="1" dirty="0">
                <a:latin typeface="Times New Roman" panose="02020603050405020304" pitchFamily="18" charset="0"/>
                <a:cs typeface="Times New Roman" panose="02020603050405020304" pitchFamily="18" charset="0"/>
              </a:rPr>
              <a:t>дээжээс </a:t>
            </a:r>
            <a:r>
              <a:rPr lang="mn-MN" sz="1200" b="1" i="1" dirty="0" smtClean="0">
                <a:latin typeface="Times New Roman" panose="02020603050405020304" pitchFamily="18" charset="0"/>
                <a:cs typeface="Times New Roman" panose="02020603050405020304" pitchFamily="18" charset="0"/>
              </a:rPr>
              <a:t>хүргүүлэн ажиллалаа...</a:t>
            </a:r>
            <a:endParaRPr lang="en-US" sz="1200"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0269" y="5467817"/>
            <a:ext cx="1532311" cy="1323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9484822" y="5470821"/>
            <a:ext cx="1532311" cy="1323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4031" y="5470820"/>
            <a:ext cx="1532311" cy="1320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72150" y="5470820"/>
            <a:ext cx="1532311" cy="1323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8742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018" y="666070"/>
            <a:ext cx="9996112" cy="1388227"/>
          </a:xfrm>
        </p:spPr>
        <p:txBody>
          <a:bodyPr>
            <a:noAutofit/>
          </a:bodyPr>
          <a:lstStyle/>
          <a:p>
            <a:pPr algn="ctr"/>
            <a:r>
              <a:rPr lang="mn-MN"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2019 ОНД ШИНЭЭР ҮЙЛДВЭРЛЭГДЭН ХУДАЛДААНД ГАРГАСАН БҮТЭЭГДЭХҮҮНИЙ ТАНИЛЦУУЛГААС:    </a:t>
            </a:r>
            <a:r>
              <a:rPr lang="en-US"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r>
            <a:br>
              <a:rPr lang="en-US"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br>
            <a:r>
              <a:rPr lang="mn-MN" sz="2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/4-н төрлийн шанзтай пирог /</a:t>
            </a:r>
            <a:r>
              <a:rPr lang="mn-MN"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endPar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8091" y="2303875"/>
            <a:ext cx="1483822" cy="16484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4482" y="2334100"/>
            <a:ext cx="1485379" cy="16484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2333" y="2370314"/>
            <a:ext cx="1485378" cy="16484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0160" y="2379902"/>
            <a:ext cx="1485380" cy="16484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extBox 15"/>
          <p:cNvSpPr txBox="1"/>
          <p:nvPr/>
        </p:nvSpPr>
        <p:spPr>
          <a:xfrm>
            <a:off x="2432266" y="2851120"/>
            <a:ext cx="1246884" cy="553998"/>
          </a:xfrm>
          <a:prstGeom prst="rect">
            <a:avLst/>
          </a:prstGeom>
          <a:noFill/>
        </p:spPr>
        <p:txBody>
          <a:bodyPr wrap="square" rtlCol="0">
            <a:spAutoFit/>
          </a:bodyPr>
          <a:lstStyle/>
          <a:p>
            <a:pPr algn="ctr"/>
            <a:r>
              <a:rPr lang="mn-MN" sz="1000" b="1" dirty="0" smtClean="0">
                <a:latin typeface="Times New Roman" panose="02020603050405020304" pitchFamily="18" charset="0"/>
                <a:cs typeface="Times New Roman" panose="02020603050405020304" pitchFamily="18" charset="0"/>
              </a:rPr>
              <a:t>ГАДИЛ, ШОКОЛАДТАЙ ПИРОГ </a:t>
            </a:r>
            <a:endParaRPr lang="en-US" sz="10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106853" y="2879049"/>
            <a:ext cx="1318488" cy="553998"/>
          </a:xfrm>
          <a:prstGeom prst="rect">
            <a:avLst/>
          </a:prstGeom>
          <a:noFill/>
        </p:spPr>
        <p:txBody>
          <a:bodyPr wrap="square" rtlCol="0">
            <a:spAutoFit/>
          </a:bodyPr>
          <a:lstStyle/>
          <a:p>
            <a:pPr algn="ctr"/>
            <a:r>
              <a:rPr lang="mn-MN" sz="1000" b="1" dirty="0" smtClean="0">
                <a:latin typeface="Times New Roman" panose="02020603050405020304" pitchFamily="18" charset="0"/>
                <a:cs typeface="Times New Roman" panose="02020603050405020304" pitchFamily="18" charset="0"/>
              </a:rPr>
              <a:t>ААРЦ, ШОКОЛАДТАЙ ПИРОГ</a:t>
            </a:r>
            <a:endParaRPr lang="en-US" sz="10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863309" y="2917560"/>
            <a:ext cx="1485378" cy="553998"/>
          </a:xfrm>
          <a:prstGeom prst="rect">
            <a:avLst/>
          </a:prstGeom>
          <a:noFill/>
        </p:spPr>
        <p:txBody>
          <a:bodyPr wrap="square" rtlCol="0">
            <a:spAutoFit/>
          </a:bodyPr>
          <a:lstStyle/>
          <a:p>
            <a:pPr algn="ctr"/>
            <a:r>
              <a:rPr lang="mn-MN" sz="1000" b="1" dirty="0" smtClean="0">
                <a:latin typeface="Times New Roman" panose="02020603050405020304" pitchFamily="18" charset="0"/>
                <a:cs typeface="Times New Roman" panose="02020603050405020304" pitchFamily="18" charset="0"/>
              </a:rPr>
              <a:t>ААРЦ, БӨӨРӨЛЗГӨНӨТЭЙ ПИРОГ</a:t>
            </a:r>
            <a:endParaRPr lang="en-US" sz="1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0820111" y="2884340"/>
            <a:ext cx="1471353" cy="553998"/>
          </a:xfrm>
          <a:prstGeom prst="rect">
            <a:avLst/>
          </a:prstGeom>
          <a:noFill/>
        </p:spPr>
        <p:txBody>
          <a:bodyPr wrap="square" rtlCol="0">
            <a:spAutoFit/>
          </a:bodyPr>
          <a:lstStyle/>
          <a:p>
            <a:pPr algn="ctr"/>
            <a:r>
              <a:rPr lang="mn-MN" sz="1000" b="1" dirty="0" smtClean="0">
                <a:latin typeface="Times New Roman" panose="02020603050405020304" pitchFamily="18" charset="0"/>
                <a:cs typeface="Times New Roman" panose="02020603050405020304" pitchFamily="18" charset="0"/>
              </a:rPr>
              <a:t>ГАДИЛ БӨӨРӨЛЗГӨНӨТЭЙ ПИРОГ</a:t>
            </a:r>
            <a:endParaRPr lang="en-US" sz="1000" b="1" dirty="0">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1243" y="5018616"/>
            <a:ext cx="1485378" cy="16420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1628" y="5026947"/>
            <a:ext cx="1485378" cy="16337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TextBox 24"/>
          <p:cNvSpPr txBox="1"/>
          <p:nvPr/>
        </p:nvSpPr>
        <p:spPr>
          <a:xfrm>
            <a:off x="4377888" y="5566808"/>
            <a:ext cx="1321702" cy="553998"/>
          </a:xfrm>
          <a:prstGeom prst="rect">
            <a:avLst/>
          </a:prstGeom>
          <a:noFill/>
        </p:spPr>
        <p:txBody>
          <a:bodyPr wrap="square" rtlCol="0">
            <a:spAutoFit/>
          </a:bodyPr>
          <a:lstStyle/>
          <a:p>
            <a:pPr algn="ctr"/>
            <a:r>
              <a:rPr lang="mn-MN" sz="1000" b="1" dirty="0" smtClean="0">
                <a:latin typeface="Times New Roman" panose="02020603050405020304" pitchFamily="18" charset="0"/>
                <a:cs typeface="Times New Roman" panose="02020603050405020304" pitchFamily="18" charset="0"/>
              </a:rPr>
              <a:t>ШАНЗТАЙ ҮЕТ             </a:t>
            </a:r>
            <a:r>
              <a:rPr lang="en-US" sz="1000" b="1" dirty="0" smtClean="0">
                <a:latin typeface="Times New Roman" panose="02020603050405020304" pitchFamily="18" charset="0"/>
                <a:cs typeface="Times New Roman" panose="02020603050405020304" pitchFamily="18" charset="0"/>
              </a:rPr>
              <a:t>/</a:t>
            </a:r>
            <a:r>
              <a:rPr lang="en-US" sz="1000" b="1" dirty="0" err="1" smtClean="0">
                <a:latin typeface="Times New Roman" panose="02020603050405020304" pitchFamily="18" charset="0"/>
                <a:cs typeface="Times New Roman" panose="02020603050405020304" pitchFamily="18" charset="0"/>
              </a:rPr>
              <a:t>Atar</a:t>
            </a:r>
            <a:r>
              <a:rPr lang="en-US" sz="1000" b="1" dirty="0" smtClean="0">
                <a:latin typeface="Times New Roman" panose="02020603050405020304" pitchFamily="18" charset="0"/>
                <a:cs typeface="Times New Roman" panose="02020603050405020304" pitchFamily="18" charset="0"/>
              </a:rPr>
              <a:t> family/</a:t>
            </a:r>
          </a:p>
          <a:p>
            <a:pPr algn="ctr"/>
            <a:endParaRPr lang="en-US" sz="1000" b="1" i="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7433640" y="5591496"/>
            <a:ext cx="1430968" cy="400110"/>
          </a:xfrm>
          <a:prstGeom prst="rect">
            <a:avLst/>
          </a:prstGeom>
          <a:noFill/>
        </p:spPr>
        <p:txBody>
          <a:bodyPr wrap="square" rtlCol="0">
            <a:spAutoFit/>
          </a:bodyPr>
          <a:lstStyle/>
          <a:p>
            <a:pPr algn="ctr"/>
            <a:r>
              <a:rPr lang="mn-MN" sz="1000" b="1" dirty="0" smtClean="0">
                <a:latin typeface="Times New Roman" panose="02020603050405020304" pitchFamily="18" charset="0"/>
                <a:cs typeface="Times New Roman" panose="02020603050405020304" pitchFamily="18" charset="0"/>
              </a:rPr>
              <a:t>СҮҮТЭЙ МӨӨХИЙ</a:t>
            </a:r>
            <a:r>
              <a:rPr lang="en-US" sz="1000" b="1" dirty="0" smtClean="0">
                <a:latin typeface="Times New Roman" panose="02020603050405020304" pitchFamily="18" charset="0"/>
                <a:cs typeface="Times New Roman" panose="02020603050405020304" pitchFamily="18" charset="0"/>
              </a:rPr>
              <a:t> </a:t>
            </a:r>
            <a:r>
              <a:rPr lang="mn-MN"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a:t>
            </a:r>
            <a:r>
              <a:rPr lang="en-US" sz="1000" b="1" dirty="0" err="1" smtClean="0">
                <a:latin typeface="Times New Roman" panose="02020603050405020304" pitchFamily="18" charset="0"/>
                <a:cs typeface="Times New Roman" panose="02020603050405020304" pitchFamily="18" charset="0"/>
              </a:rPr>
              <a:t>Atar</a:t>
            </a:r>
            <a:r>
              <a:rPr lang="en-US" sz="1000" b="1" dirty="0" smtClean="0">
                <a:latin typeface="Times New Roman" panose="02020603050405020304" pitchFamily="18" charset="0"/>
                <a:cs typeface="Times New Roman" panose="02020603050405020304" pitchFamily="18" charset="0"/>
              </a:rPr>
              <a:t> family/</a:t>
            </a:r>
            <a:endParaRPr lang="en-US" sz="10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0544026" y="5566808"/>
            <a:ext cx="1430968" cy="553998"/>
          </a:xfrm>
          <a:prstGeom prst="rect">
            <a:avLst/>
          </a:prstGeom>
          <a:noFill/>
        </p:spPr>
        <p:txBody>
          <a:bodyPr wrap="square" rtlCol="0">
            <a:spAutoFit/>
          </a:bodyPr>
          <a:lstStyle/>
          <a:p>
            <a:pPr algn="ctr"/>
            <a:r>
              <a:rPr lang="mn-MN" sz="1000" b="1" dirty="0" smtClean="0">
                <a:latin typeface="Times New Roman" panose="02020603050405020304" pitchFamily="18" charset="0"/>
                <a:cs typeface="Times New Roman" panose="02020603050405020304" pitchFamily="18" charset="0"/>
              </a:rPr>
              <a:t>СИННАМОНТАЙ МӨӨХИЙ</a:t>
            </a:r>
            <a:r>
              <a:rPr lang="en-US" sz="1000" b="1" dirty="0" smtClean="0">
                <a:latin typeface="Times New Roman" panose="02020603050405020304" pitchFamily="18" charset="0"/>
                <a:cs typeface="Times New Roman" panose="02020603050405020304" pitchFamily="18" charset="0"/>
              </a:rPr>
              <a:t> </a:t>
            </a:r>
            <a:r>
              <a:rPr lang="mn-MN"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a:t>
            </a:r>
            <a:r>
              <a:rPr lang="en-US" sz="1000" b="1" dirty="0" err="1" smtClean="0">
                <a:latin typeface="Times New Roman" panose="02020603050405020304" pitchFamily="18" charset="0"/>
                <a:cs typeface="Times New Roman" panose="02020603050405020304" pitchFamily="18" charset="0"/>
              </a:rPr>
              <a:t>Atar</a:t>
            </a:r>
            <a:r>
              <a:rPr lang="en-US" sz="1000" b="1" dirty="0" smtClean="0">
                <a:latin typeface="Times New Roman" panose="02020603050405020304" pitchFamily="18" charset="0"/>
                <a:cs typeface="Times New Roman" panose="02020603050405020304" pitchFamily="18" charset="0"/>
              </a:rPr>
              <a:t> family/</a:t>
            </a:r>
            <a:endParaRPr lang="en-US" sz="1000" b="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2340103" y="4268381"/>
            <a:ext cx="7186282" cy="615553"/>
          </a:xfrm>
          <a:prstGeom prst="rect">
            <a:avLst/>
          </a:prstGeom>
          <a:noFill/>
        </p:spPr>
        <p:txBody>
          <a:bodyPr wrap="square" rtlCol="0">
            <a:spAutoFit/>
          </a:bodyPr>
          <a:lstStyle/>
          <a:p>
            <a:pPr algn="ctr"/>
            <a:r>
              <a:rPr lang="mn-MN" sz="2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a:t>
            </a:r>
            <a:r>
              <a:rPr lang="en-US" sz="2400" b="1" dirty="0" err="1"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Atar</a:t>
            </a:r>
            <a:r>
              <a:rPr lang="en-US" sz="2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family</a:t>
            </a:r>
            <a:r>
              <a:rPr lang="mn-MN" sz="2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бүтээгдэхүүний цувралд нэмэгдсэн...</a:t>
            </a:r>
            <a:endParaRPr lang="en-US" sz="2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a:p>
            <a:pPr algn="ctr"/>
            <a:endParaRPr lang="en-US" sz="1000" b="1" i="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7889" y="5008624"/>
            <a:ext cx="1468347" cy="16520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78134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365" y="1064578"/>
            <a:ext cx="10696086" cy="964277"/>
          </a:xfrm>
        </p:spPr>
        <p:txBody>
          <a:bodyPr>
            <a:noAutofit/>
          </a:bodyPr>
          <a:lstStyle/>
          <a:p>
            <a:pPr algn="ctr"/>
            <a:r>
              <a:rPr lang="mn-MN" sz="36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БҮТЭЭГДЭХҮҮН ХӨГЖҮҮЛЭЛТ ДЭЭР ТУЛГУУРЛАН ХИЙГДСЭН СУРГАЛТ, ХӨГЖИЛ</a:t>
            </a:r>
            <a:endParaRPr lang="en-US" sz="3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6250" y="2792113"/>
            <a:ext cx="871081" cy="872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027" y="2806760"/>
            <a:ext cx="871081" cy="872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8075" y="2791001"/>
            <a:ext cx="871081" cy="872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1916994" y="2424485"/>
            <a:ext cx="2946248" cy="400110"/>
          </a:xfrm>
          <a:prstGeom prst="rect">
            <a:avLst/>
          </a:prstGeom>
          <a:noFill/>
        </p:spPr>
        <p:txBody>
          <a:bodyPr wrap="square" rtlCol="0">
            <a:spAutoFit/>
          </a:bodyPr>
          <a:lstStyle/>
          <a:p>
            <a:pPr algn="ctr"/>
            <a:r>
              <a:rPr lang="mn-MN" sz="1000" b="1" dirty="0" smtClean="0">
                <a:latin typeface="Times New Roman" panose="02020603050405020304" pitchFamily="18" charset="0"/>
                <a:cs typeface="Times New Roman" panose="02020603050405020304" pitchFamily="18" charset="0"/>
              </a:rPr>
              <a:t>СТРАТУС КОМПАНИЙН ТЕХНОЛОГИЧТОЙ ХАМТАРСАН СУРГАЛТ </a:t>
            </a:r>
            <a:endParaRPr lang="en-US" sz="1000" b="1" dirty="0">
              <a:latin typeface="Times New Roman" panose="02020603050405020304" pitchFamily="18" charset="0"/>
              <a:cs typeface="Times New Roman" panose="02020603050405020304" pitchFamily="18" charset="0"/>
            </a:endParaRPr>
          </a:p>
        </p:txBody>
      </p:sp>
      <p:pic>
        <p:nvPicPr>
          <p:cNvPr id="9" name="Picture 2" descr="C:\Users\user\Downloads\58049172_2185287641591674_47566036953726976_n.jpg"/>
          <p:cNvPicPr>
            <a:picLocks noChangeAspect="1" noChangeArrowheads="1"/>
          </p:cNvPicPr>
          <p:nvPr/>
        </p:nvPicPr>
        <p:blipFill>
          <a:blip r:embed="rId5" cstate="print"/>
          <a:srcRect/>
          <a:stretch>
            <a:fillRect/>
          </a:stretch>
        </p:blipFill>
        <p:spPr bwMode="auto">
          <a:xfrm>
            <a:off x="5260592" y="2825648"/>
            <a:ext cx="871081" cy="872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C:\Users\user\Downloads\57313558_837986253216124_1199811874485436416_n.jpg"/>
          <p:cNvPicPr>
            <a:picLocks noChangeAspect="1" noChangeArrowheads="1"/>
          </p:cNvPicPr>
          <p:nvPr/>
        </p:nvPicPr>
        <p:blipFill>
          <a:blip r:embed="rId6" cstate="print"/>
          <a:srcRect/>
          <a:stretch>
            <a:fillRect/>
          </a:stretch>
        </p:blipFill>
        <p:spPr bwMode="auto">
          <a:xfrm>
            <a:off x="7414293" y="2818986"/>
            <a:ext cx="871081" cy="872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3" descr="C:\Users\user\Downloads\57546391_435759577191526_3429373262340030464_n.jpg"/>
          <p:cNvPicPr>
            <a:picLocks noChangeAspect="1" noChangeArrowheads="1"/>
          </p:cNvPicPr>
          <p:nvPr/>
        </p:nvPicPr>
        <p:blipFill>
          <a:blip r:embed="rId7" cstate="print"/>
          <a:srcRect/>
          <a:stretch>
            <a:fillRect/>
          </a:stretch>
        </p:blipFill>
        <p:spPr bwMode="auto">
          <a:xfrm>
            <a:off x="6344912" y="2818986"/>
            <a:ext cx="871081" cy="872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9034519" y="2390891"/>
            <a:ext cx="2824576" cy="400110"/>
          </a:xfrm>
          <a:prstGeom prst="rect">
            <a:avLst/>
          </a:prstGeom>
        </p:spPr>
        <p:txBody>
          <a:bodyPr wrap="square">
            <a:spAutoFit/>
          </a:bodyPr>
          <a:lstStyle/>
          <a:p>
            <a:pPr algn="ctr"/>
            <a:r>
              <a:rPr lang="mn-MN" sz="1000" b="1" dirty="0" smtClean="0">
                <a:latin typeface="Times New Roman" panose="02020603050405020304" pitchFamily="18" charset="0"/>
                <a:cs typeface="Times New Roman" panose="02020603050405020304" pitchFamily="18" charset="0"/>
              </a:rPr>
              <a:t>ОХУ-С МЭРГЭЖЛИЙН ТЕХНОЛОГИЧ УРЬЖ ЗОХИОН БАЙГУУЛСАН СУРГАЛТ </a:t>
            </a:r>
            <a:endParaRPr lang="en-US" sz="10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5510864" y="2451337"/>
            <a:ext cx="2733136" cy="246221"/>
          </a:xfrm>
          <a:prstGeom prst="rect">
            <a:avLst/>
          </a:prstGeom>
        </p:spPr>
        <p:txBody>
          <a:bodyPr wrap="square">
            <a:spAutoFit/>
          </a:bodyPr>
          <a:lstStyle/>
          <a:p>
            <a:pPr algn="ctr"/>
            <a:r>
              <a:rPr lang="mn-MN" sz="1000" b="1" dirty="0" smtClean="0">
                <a:latin typeface="Times New Roman" panose="02020603050405020304" pitchFamily="18" charset="0"/>
                <a:cs typeface="Times New Roman" panose="02020603050405020304" pitchFamily="18" charset="0"/>
              </a:rPr>
              <a:t>ФРАНЦ ТЕХНОЛОГИЧИЙН СУРГАЛТ</a:t>
            </a:r>
            <a:endParaRPr lang="en-US" sz="1000" b="1"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3561" y="2820372"/>
            <a:ext cx="866767" cy="872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3808" y="2809708"/>
            <a:ext cx="871081" cy="872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l="12204" t="15348" r="14315" b="9303"/>
          <a:stretch/>
        </p:blipFill>
        <p:spPr>
          <a:xfrm>
            <a:off x="11064055" y="2809708"/>
            <a:ext cx="875396" cy="872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rotWithShape="1">
          <a:blip r:embed="rId11">
            <a:extLst>
              <a:ext uri="{28A0092B-C50C-407E-A947-70E740481C1C}">
                <a14:useLocalDpi xmlns:a14="http://schemas.microsoft.com/office/drawing/2010/main" val="0"/>
              </a:ext>
            </a:extLst>
          </a:blip>
          <a:srcRect l="7254" r="11092" b="12230"/>
          <a:stretch/>
        </p:blipFill>
        <p:spPr>
          <a:xfrm>
            <a:off x="10053155" y="3733729"/>
            <a:ext cx="861734" cy="893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p:cNvPicPr>
            <a:picLocks noChangeAspect="1"/>
          </p:cNvPicPr>
          <p:nvPr/>
        </p:nvPicPr>
        <p:blipFill rotWithShape="1">
          <a:blip r:embed="rId12" cstate="print">
            <a:extLst>
              <a:ext uri="{28A0092B-C50C-407E-A947-70E740481C1C}">
                <a14:useLocalDpi xmlns:a14="http://schemas.microsoft.com/office/drawing/2010/main" val="0"/>
              </a:ext>
            </a:extLst>
          </a:blip>
          <a:srcRect l="17786" t="13309" r="5955" b="12949"/>
          <a:stretch/>
        </p:blipFill>
        <p:spPr>
          <a:xfrm>
            <a:off x="11077716" y="3743953"/>
            <a:ext cx="875397" cy="893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p:cNvPicPr>
            <a:picLocks noChangeAspect="1"/>
          </p:cNvPicPr>
          <p:nvPr/>
        </p:nvPicPr>
        <p:blipFill rotWithShape="1">
          <a:blip r:embed="rId13" cstate="print">
            <a:extLst>
              <a:ext uri="{28A0092B-C50C-407E-A947-70E740481C1C}">
                <a14:useLocalDpi xmlns:a14="http://schemas.microsoft.com/office/drawing/2010/main" val="0"/>
              </a:ext>
            </a:extLst>
          </a:blip>
          <a:srcRect l="11590" t="6834" r="10711" b="8993"/>
          <a:stretch/>
        </p:blipFill>
        <p:spPr>
          <a:xfrm>
            <a:off x="9019246" y="3743953"/>
            <a:ext cx="871082" cy="893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19"/>
          <p:cNvSpPr/>
          <p:nvPr/>
        </p:nvSpPr>
        <p:spPr>
          <a:xfrm>
            <a:off x="1793178" y="4063858"/>
            <a:ext cx="2824576" cy="400110"/>
          </a:xfrm>
          <a:prstGeom prst="rect">
            <a:avLst/>
          </a:prstGeom>
        </p:spPr>
        <p:txBody>
          <a:bodyPr wrap="square">
            <a:spAutoFit/>
          </a:bodyPr>
          <a:lstStyle/>
          <a:p>
            <a:pPr algn="ctr"/>
            <a:r>
              <a:rPr lang="mn-MN" sz="1000" b="1" dirty="0" smtClean="0">
                <a:latin typeface="Times New Roman" panose="02020603050405020304" pitchFamily="18" charset="0"/>
                <a:cs typeface="Times New Roman" panose="02020603050405020304" pitchFamily="18" charset="0"/>
              </a:rPr>
              <a:t>БНХАУ-С МЭРГЭЖЛИЙН ТЕХНОЛОГИЧ УРЬЖ ЗОХИОН БАЙГУУЛСАН СУРГАЛТ </a:t>
            </a:r>
            <a:endParaRPr lang="en-US" sz="1000" b="1"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75008" y="4659417"/>
            <a:ext cx="869445" cy="880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6279" y="4627349"/>
            <a:ext cx="870019" cy="859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88730" y="4637575"/>
            <a:ext cx="870426" cy="859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p:cNvPicPr>
            <a:picLocks noChangeAspect="1"/>
          </p:cNvPicPr>
          <p:nvPr/>
        </p:nvPicPr>
        <p:blipFill rotWithShape="1">
          <a:blip r:embed="rId17" cstate="print">
            <a:extLst>
              <a:ext uri="{28A0092B-C50C-407E-A947-70E740481C1C}">
                <a14:useLocalDpi xmlns:a14="http://schemas.microsoft.com/office/drawing/2010/main" val="0"/>
              </a:ext>
            </a:extLst>
          </a:blip>
          <a:srcRect t="5272" b="6075"/>
          <a:stretch/>
        </p:blipFill>
        <p:spPr>
          <a:xfrm>
            <a:off x="1640901" y="5663561"/>
            <a:ext cx="875397" cy="880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85768" y="5667169"/>
            <a:ext cx="867801" cy="872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p:cNvPicPr>
            <a:picLocks noChangeAspect="1"/>
          </p:cNvPicPr>
          <p:nvPr/>
        </p:nvPicPr>
        <p:blipFill rotWithShape="1">
          <a:blip r:embed="rId19" cstate="print">
            <a:extLst>
              <a:ext uri="{28A0092B-C50C-407E-A947-70E740481C1C}">
                <a14:useLocalDpi xmlns:a14="http://schemas.microsoft.com/office/drawing/2010/main" val="0"/>
              </a:ext>
            </a:extLst>
          </a:blip>
          <a:srcRect r="5387" b="13528"/>
          <a:stretch/>
        </p:blipFill>
        <p:spPr>
          <a:xfrm>
            <a:off x="2775812" y="5628330"/>
            <a:ext cx="873730" cy="880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Rectangle 28"/>
          <p:cNvSpPr/>
          <p:nvPr/>
        </p:nvSpPr>
        <p:spPr>
          <a:xfrm>
            <a:off x="4719385" y="4053983"/>
            <a:ext cx="2824576" cy="246221"/>
          </a:xfrm>
          <a:prstGeom prst="rect">
            <a:avLst/>
          </a:prstGeom>
        </p:spPr>
        <p:txBody>
          <a:bodyPr wrap="square">
            <a:spAutoFit/>
          </a:bodyPr>
          <a:lstStyle/>
          <a:p>
            <a:pPr algn="ctr"/>
            <a:r>
              <a:rPr lang="mn-MN" sz="1000" b="1" dirty="0" smtClean="0">
                <a:latin typeface="Times New Roman" panose="02020603050405020304" pitchFamily="18" charset="0"/>
                <a:cs typeface="Times New Roman" panose="02020603050405020304" pitchFamily="18" charset="0"/>
              </a:rPr>
              <a:t>  </a:t>
            </a:r>
            <a:endParaRPr lang="en-US" sz="1000" b="1" dirty="0">
              <a:latin typeface="Times New Roman" panose="02020603050405020304" pitchFamily="18" charset="0"/>
              <a:cs typeface="Times New Roman" panose="02020603050405020304" pitchFamily="18" charset="0"/>
            </a:endParaRPr>
          </a:p>
        </p:txBody>
      </p:sp>
      <p:sp>
        <p:nvSpPr>
          <p:cNvPr id="30" name="Rectangle 29"/>
          <p:cNvSpPr/>
          <p:nvPr/>
        </p:nvSpPr>
        <p:spPr>
          <a:xfrm>
            <a:off x="5381841" y="3934096"/>
            <a:ext cx="2824576" cy="861774"/>
          </a:xfrm>
          <a:prstGeom prst="rect">
            <a:avLst/>
          </a:prstGeom>
        </p:spPr>
        <p:txBody>
          <a:bodyPr wrap="square">
            <a:spAutoFit/>
          </a:bodyPr>
          <a:lstStyle/>
          <a:p>
            <a:pPr algn="ctr"/>
            <a:r>
              <a:rPr lang="mn-MN" sz="1000" b="1" dirty="0" smtClean="0">
                <a:latin typeface="Times New Roman" panose="02020603050405020304" pitchFamily="18" charset="0"/>
                <a:cs typeface="Times New Roman" panose="02020603050405020304" pitchFamily="18" charset="0"/>
              </a:rPr>
              <a:t>БНХАУ-ЫН “</a:t>
            </a:r>
            <a:r>
              <a:rPr lang="en-US" sz="1000" b="1" dirty="0" smtClean="0">
                <a:latin typeface="Times New Roman" panose="02020603050405020304" pitchFamily="18" charset="0"/>
                <a:cs typeface="Times New Roman" panose="02020603050405020304" pitchFamily="18" charset="0"/>
              </a:rPr>
              <a:t>OUPAI</a:t>
            </a:r>
            <a:r>
              <a:rPr lang="mn-MN"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 </a:t>
            </a:r>
            <a:r>
              <a:rPr lang="mn-MN" sz="1000" b="1" dirty="0" smtClean="0">
                <a:latin typeface="Times New Roman" panose="02020603050405020304" pitchFamily="18" charset="0"/>
                <a:cs typeface="Times New Roman" panose="02020603050405020304" pitchFamily="18" charset="0"/>
              </a:rPr>
              <a:t>ХК, МОНГОЛЫН ТӨЛӨӨЛӨГЧ КОМПАНИ “АРСЛАНГИЙН УДАМ” ХК-ТАЙ ХАМТАРСАН СҮҮН КРЕМНЫ ТАЛААРХИ СУРГАЛТ.</a:t>
            </a:r>
          </a:p>
          <a:p>
            <a:pPr algn="ctr"/>
            <a:r>
              <a:rPr lang="mn-MN" sz="1000" b="1" dirty="0" smtClean="0">
                <a:latin typeface="Times New Roman" panose="02020603050405020304" pitchFamily="18" charset="0"/>
                <a:cs typeface="Times New Roman" panose="02020603050405020304" pitchFamily="18" charset="0"/>
              </a:rPr>
              <a:t> </a:t>
            </a:r>
            <a:endParaRPr lang="en-US" sz="1000" b="1" dirty="0">
              <a:latin typeface="Times New Roman" panose="02020603050405020304" pitchFamily="18" charset="0"/>
              <a:cs typeface="Times New Roman" panose="02020603050405020304" pitchFamily="18" charset="0"/>
            </a:endParaRPr>
          </a:p>
        </p:txBody>
      </p:sp>
      <p:pic>
        <p:nvPicPr>
          <p:cNvPr id="31" name="Picture 2" descr="C:\Users\ganaa\Desktop\72653347_2390595921155910_3616180111805513728_n.jpg"/>
          <p:cNvPicPr>
            <a:picLocks noChangeAspect="1" noChangeArrowheads="1"/>
          </p:cNvPicPr>
          <p:nvPr/>
        </p:nvPicPr>
        <p:blipFill>
          <a:blip r:embed="rId20" cstate="print"/>
          <a:srcRect/>
          <a:stretch>
            <a:fillRect/>
          </a:stretch>
        </p:blipFill>
        <p:spPr bwMode="auto">
          <a:xfrm>
            <a:off x="5264473" y="4709861"/>
            <a:ext cx="874577" cy="869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Picture 31" descr="C:\Users\ganaa\Desktop\72141899_938165699884232_71072766626889728_n.jpg"/>
          <p:cNvPicPr>
            <a:picLocks noChangeAspect="1" noChangeArrowheads="1"/>
          </p:cNvPicPr>
          <p:nvPr/>
        </p:nvPicPr>
        <p:blipFill>
          <a:blip r:embed="rId21"/>
          <a:srcRect/>
          <a:stretch>
            <a:fillRect/>
          </a:stretch>
        </p:blipFill>
        <p:spPr bwMode="auto">
          <a:xfrm>
            <a:off x="7417592" y="4689466"/>
            <a:ext cx="874459" cy="868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2" descr="C:\Users\ganaa\Desktop\71717556_2484642718291409_5755515695743893504_n.jpg"/>
          <p:cNvPicPr>
            <a:picLocks noChangeAspect="1" noChangeArrowheads="1"/>
          </p:cNvPicPr>
          <p:nvPr/>
        </p:nvPicPr>
        <p:blipFill rotWithShape="1">
          <a:blip r:embed="rId22"/>
          <a:srcRect b="18448"/>
          <a:stretch/>
        </p:blipFill>
        <p:spPr bwMode="auto">
          <a:xfrm>
            <a:off x="5260592" y="5687955"/>
            <a:ext cx="870366" cy="852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Picture 3" descr="C:\Users\ganaa\Desktop\72897301_2430124947085811_7401566718004297728_n.jpg"/>
          <p:cNvPicPr>
            <a:picLocks noChangeAspect="1" noChangeArrowheads="1"/>
          </p:cNvPicPr>
          <p:nvPr/>
        </p:nvPicPr>
        <p:blipFill>
          <a:blip r:embed="rId23" cstate="print"/>
          <a:srcRect/>
          <a:stretch>
            <a:fillRect/>
          </a:stretch>
        </p:blipFill>
        <p:spPr bwMode="auto">
          <a:xfrm>
            <a:off x="6344912" y="4697887"/>
            <a:ext cx="872837" cy="862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2" descr="C:\Users\ganaa\Desktop\72055671_1077906675933876_8373703123453083648_n.jpg"/>
          <p:cNvPicPr>
            <a:picLocks noChangeAspect="1" noChangeArrowheads="1"/>
          </p:cNvPicPr>
          <p:nvPr/>
        </p:nvPicPr>
        <p:blipFill rotWithShape="1">
          <a:blip r:embed="rId24"/>
          <a:srcRect t="12306" b="10941"/>
          <a:stretch/>
        </p:blipFill>
        <p:spPr bwMode="auto">
          <a:xfrm>
            <a:off x="6356200" y="5707672"/>
            <a:ext cx="875858" cy="852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2" descr="C:\Users\ganaa\Desktop\72974803_686396508534827_8842448050182946816_n.jpg"/>
          <p:cNvPicPr>
            <a:picLocks noChangeAspect="1" noChangeArrowheads="1"/>
          </p:cNvPicPr>
          <p:nvPr/>
        </p:nvPicPr>
        <p:blipFill rotWithShape="1">
          <a:blip r:embed="rId25" cstate="print"/>
          <a:srcRect l="14941" t="15759" r="8758" b="1544"/>
          <a:stretch/>
        </p:blipFill>
        <p:spPr bwMode="auto">
          <a:xfrm>
            <a:off x="7434288" y="5693276"/>
            <a:ext cx="857763" cy="861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Rectangle 36"/>
          <p:cNvSpPr/>
          <p:nvPr/>
        </p:nvSpPr>
        <p:spPr>
          <a:xfrm>
            <a:off x="8957657" y="4795870"/>
            <a:ext cx="2901438" cy="861774"/>
          </a:xfrm>
          <a:prstGeom prst="rect">
            <a:avLst/>
          </a:prstGeom>
        </p:spPr>
        <p:txBody>
          <a:bodyPr wrap="square">
            <a:spAutoFit/>
          </a:bodyPr>
          <a:lstStyle/>
          <a:p>
            <a:pPr algn="ctr"/>
            <a:r>
              <a:rPr lang="mn-MN" sz="1000" b="1" dirty="0" smtClean="0">
                <a:latin typeface="Times New Roman" panose="02020603050405020304" pitchFamily="18" charset="0"/>
                <a:cs typeface="Times New Roman" panose="02020603050405020304" pitchFamily="18" charset="0"/>
              </a:rPr>
              <a:t> ШАНХАЙ ХОТЫН ЗУНФА ФҮҮД КОМПАНИ, МОНГОЛЫН ХҮНСЧДИЙН ХОЛБОО ХАМТАРСАН БЯЛУУ ЧИМЭГЛЭЛ, УРЛАЛЫН АНХНЫ</a:t>
            </a:r>
            <a:r>
              <a:rPr lang="mn-MN" sz="1000" dirty="0" smtClean="0">
                <a:latin typeface="Arial" pitchFamily="34" charset="0"/>
                <a:cs typeface="Arial" pitchFamily="34" charset="0"/>
              </a:rPr>
              <a:t> </a:t>
            </a:r>
            <a:r>
              <a:rPr lang="mn-MN" sz="1000" b="1" dirty="0" smtClean="0">
                <a:latin typeface="Times New Roman" panose="02020603050405020304" pitchFamily="18" charset="0"/>
                <a:cs typeface="Times New Roman" panose="02020603050405020304" pitchFamily="18" charset="0"/>
              </a:rPr>
              <a:t>СУРГАЛТ.</a:t>
            </a:r>
          </a:p>
          <a:p>
            <a:pPr algn="ctr"/>
            <a:r>
              <a:rPr lang="mn-MN" sz="1000" b="1" dirty="0" smtClean="0">
                <a:latin typeface="Times New Roman" panose="02020603050405020304" pitchFamily="18" charset="0"/>
                <a:cs typeface="Times New Roman" panose="02020603050405020304" pitchFamily="18" charset="0"/>
              </a:rPr>
              <a:t> </a:t>
            </a:r>
            <a:endParaRPr lang="en-US" sz="1000" b="1" dirty="0">
              <a:latin typeface="Times New Roman" panose="02020603050405020304" pitchFamily="18" charset="0"/>
              <a:cs typeface="Times New Roman" panose="02020603050405020304" pitchFamily="18" charset="0"/>
            </a:endParaRPr>
          </a:p>
        </p:txBody>
      </p:sp>
      <p:pic>
        <p:nvPicPr>
          <p:cNvPr id="38" name="Picture 3" descr="C:\Users\ganaa\Desktop\71030083_891115311259507_3630530048513015808_n.jpg"/>
          <p:cNvPicPr>
            <a:picLocks noChangeAspect="1" noChangeArrowheads="1"/>
          </p:cNvPicPr>
          <p:nvPr/>
        </p:nvPicPr>
        <p:blipFill rotWithShape="1">
          <a:blip r:embed="rId26"/>
          <a:srcRect t="31011"/>
          <a:stretch/>
        </p:blipFill>
        <p:spPr bwMode="auto">
          <a:xfrm>
            <a:off x="9019246" y="5687955"/>
            <a:ext cx="866100" cy="872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6" descr="C:\Users\ganaa\Desktop\70767368_977473712588877_6856316732831694848_n.jpg"/>
          <p:cNvPicPr>
            <a:picLocks noChangeAspect="1" noChangeArrowheads="1"/>
          </p:cNvPicPr>
          <p:nvPr/>
        </p:nvPicPr>
        <p:blipFill>
          <a:blip r:embed="rId27" cstate="print"/>
          <a:srcRect/>
          <a:stretch>
            <a:fillRect/>
          </a:stretch>
        </p:blipFill>
        <p:spPr bwMode="auto">
          <a:xfrm>
            <a:off x="11080285" y="5646355"/>
            <a:ext cx="872828" cy="872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Picture 4" descr="C:\Users\ganaa\Desktop\71269401_412805966040257_812420465929748480_n.jpg"/>
          <p:cNvPicPr>
            <a:picLocks noChangeAspect="1" noChangeArrowheads="1"/>
          </p:cNvPicPr>
          <p:nvPr/>
        </p:nvPicPr>
        <p:blipFill rotWithShape="1">
          <a:blip r:embed="rId28" cstate="print"/>
          <a:srcRect l="4770" r="11005"/>
          <a:stretch/>
        </p:blipFill>
        <p:spPr bwMode="auto">
          <a:xfrm>
            <a:off x="10064886" y="5635962"/>
            <a:ext cx="870980" cy="872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93010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242" y="984446"/>
            <a:ext cx="10178322" cy="1205345"/>
          </a:xfrm>
        </p:spPr>
        <p:txBody>
          <a:bodyPr>
            <a:noAutofit/>
          </a:bodyPr>
          <a:lstStyle/>
          <a:p>
            <a:pPr algn="ctr"/>
            <a:r>
              <a:rPr lang="mn-MN"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ХҮНИЙ НӨӨЦИЙН ЧИГЛЭЛИЙН СТАТИСТИК МЭДЭЭ, НИЙТ </a:t>
            </a:r>
            <a:r>
              <a:rPr lang="mn-MN"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300 </a:t>
            </a:r>
            <a:r>
              <a:rPr lang="mn-MN"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ГАРУЙ АЖИЛЧДААС:</a:t>
            </a:r>
            <a:endPar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graphicFrame>
        <p:nvGraphicFramePr>
          <p:cNvPr id="5" name="Content Placeholder 7"/>
          <p:cNvGraphicFramePr>
            <a:graphicFrameLocks noGrp="1"/>
          </p:cNvGraphicFramePr>
          <p:nvPr>
            <p:ph idx="1"/>
            <p:extLst>
              <p:ext uri="{D42A27DB-BD31-4B8C-83A1-F6EECF244321}">
                <p14:modId xmlns:p14="http://schemas.microsoft.com/office/powerpoint/2010/main" val="3079316506"/>
              </p:ext>
            </p:extLst>
          </p:nvPr>
        </p:nvGraphicFramePr>
        <p:xfrm>
          <a:off x="1760176" y="2510449"/>
          <a:ext cx="3166392" cy="276043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6003634" y="2967335"/>
            <a:ext cx="184731" cy="923330"/>
          </a:xfrm>
          <a:prstGeom prst="rect">
            <a:avLst/>
          </a:prstGeom>
          <a:noFill/>
        </p:spPr>
        <p:txBody>
          <a:bodyPr wrap="none" lIns="91440" tIns="45720" rIns="91440" bIns="45720">
            <a:spAutoFit/>
          </a:bodyPr>
          <a:lstStyle/>
          <a:p>
            <a:pPr algn="ct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aphicFrame>
        <p:nvGraphicFramePr>
          <p:cNvPr id="6" name="Content Placeholder 7"/>
          <p:cNvGraphicFramePr>
            <a:graphicFrameLocks/>
          </p:cNvGraphicFramePr>
          <p:nvPr>
            <p:extLst>
              <p:ext uri="{D42A27DB-BD31-4B8C-83A1-F6EECF244321}">
                <p14:modId xmlns:p14="http://schemas.microsoft.com/office/powerpoint/2010/main" val="2600234874"/>
              </p:ext>
            </p:extLst>
          </p:nvPr>
        </p:nvGraphicFramePr>
        <p:xfrm>
          <a:off x="5218198" y="2510449"/>
          <a:ext cx="3166392" cy="27604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7"/>
          <p:cNvGraphicFramePr>
            <a:graphicFrameLocks/>
          </p:cNvGraphicFramePr>
          <p:nvPr>
            <p:extLst>
              <p:ext uri="{D42A27DB-BD31-4B8C-83A1-F6EECF244321}">
                <p14:modId xmlns:p14="http://schemas.microsoft.com/office/powerpoint/2010/main" val="4148220079"/>
              </p:ext>
            </p:extLst>
          </p:nvPr>
        </p:nvGraphicFramePr>
        <p:xfrm>
          <a:off x="8676220" y="2510449"/>
          <a:ext cx="3242972" cy="27604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69296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419" y="2473361"/>
            <a:ext cx="4385756" cy="2006752"/>
          </a:xfrm>
        </p:spPr>
        <p:txBody>
          <a:bodyPr>
            <a:normAutofit fontScale="90000"/>
          </a:bodyPr>
          <a:lstStyle/>
          <a:p>
            <a:pPr algn="ctr"/>
            <a:r>
              <a:rPr lang="mn-MN" sz="4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ТЕХНИКИЙН ЧИГЛЭЛЭЭР      </a:t>
            </a:r>
            <a:r>
              <a:rPr lang="mn-MN" sz="27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a:t>
            </a:r>
            <a:r>
              <a:rPr lang="mn-MN" sz="27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б</a:t>
            </a:r>
            <a:r>
              <a:rPr lang="mn-MN" sz="27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идний үйл ажиллагаандаа хийсэн сайжруулалт, хөгжүүлэлт/</a:t>
            </a:r>
            <a:endParaRPr lang="en-US" sz="27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pic>
        <p:nvPicPr>
          <p:cNvPr id="4" name="Picture 3" descr="C:\Users\lutbold\AppData\Local\Temp\Rar$DIa0.046\IMG-15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253557" y="1750564"/>
            <a:ext cx="1386821" cy="1377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C:\Users\lutbold\AppData\Local\Temp\Rar$DIa0.643\IMG-174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3497" y="1779949"/>
            <a:ext cx="1377451" cy="1386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C:\Users\lutbold\AppData\Local\Temp\Rar$DIa0.004\IMG-182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343720" y="3537333"/>
            <a:ext cx="1386825" cy="1382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C:\Users\lutbold\AppData\Local\Temp\Rar$DIa0.753\IMG-185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873222" y="3529474"/>
            <a:ext cx="1386827" cy="1382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C:\Users\lutbold\AppData\Local\Temp\Rar$DIa0.249\IMG-182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5979" y="3584051"/>
            <a:ext cx="1382961" cy="1356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C:\Users\lutbold\AppData\Local\Temp\Rar$DIa0.104\IMG-181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402726" y="3555851"/>
            <a:ext cx="1386825" cy="1382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C:\Users\lutbold\AppData\Local\Temp\Rar$DIa0.593\IMG-1893.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5652" y="5486240"/>
            <a:ext cx="1382961" cy="1371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C:\Users\lutbold\AppData\Local\Temp\Rar$DIa0.487\IMG-1922.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57987" y="5479032"/>
            <a:ext cx="1382961" cy="1356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p:nvPr/>
        </p:nvSpPr>
        <p:spPr>
          <a:xfrm>
            <a:off x="6849382" y="1263209"/>
            <a:ext cx="3832167" cy="523220"/>
          </a:xfrm>
          <a:prstGeom prst="rect">
            <a:avLst/>
          </a:prstGeom>
          <a:noFill/>
        </p:spPr>
        <p:txBody>
          <a:bodyPr wrap="square" rtlCol="0">
            <a:spAutoFit/>
          </a:bodyPr>
          <a:lstStyle/>
          <a:p>
            <a:pPr algn="ctr"/>
            <a:r>
              <a:rPr lang="mn-MN" sz="1400" b="1" dirty="0" smtClean="0">
                <a:latin typeface="Times New Roman" panose="02020603050405020304" pitchFamily="18" charset="0"/>
                <a:cs typeface="Times New Roman" panose="02020603050405020304" pitchFamily="18" charset="0"/>
              </a:rPr>
              <a:t>ПОД СТАНЦЫН ДЭЭВЭРТ ЗАСВАР ХИЙХИЙН ӨМНӨХ БАЙДАЛ:</a:t>
            </a:r>
            <a:endParaRPr lang="en-US" sz="14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849383" y="3130399"/>
            <a:ext cx="3832167" cy="307777"/>
          </a:xfrm>
          <a:prstGeom prst="rect">
            <a:avLst/>
          </a:prstGeom>
          <a:noFill/>
        </p:spPr>
        <p:txBody>
          <a:bodyPr wrap="square" rtlCol="0">
            <a:spAutoFit/>
          </a:bodyPr>
          <a:lstStyle/>
          <a:p>
            <a:pPr algn="ctr"/>
            <a:r>
              <a:rPr lang="mn-MN" sz="1400" b="1" dirty="0" smtClean="0">
                <a:latin typeface="Times New Roman" panose="02020603050405020304" pitchFamily="18" charset="0"/>
                <a:cs typeface="Times New Roman" panose="02020603050405020304" pitchFamily="18" charset="0"/>
              </a:rPr>
              <a:t>ЗАСВАР ХИЙХ ҮЕИЙН  БАЙДАЛ:</a:t>
            </a:r>
            <a:endParaRPr lang="en-US" sz="11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188940" y="4940744"/>
            <a:ext cx="3153054" cy="523220"/>
          </a:xfrm>
          <a:prstGeom prst="rect">
            <a:avLst/>
          </a:prstGeom>
          <a:noFill/>
        </p:spPr>
        <p:txBody>
          <a:bodyPr wrap="square" rtlCol="0">
            <a:spAutoFit/>
          </a:bodyPr>
          <a:lstStyle/>
          <a:p>
            <a:pPr algn="ctr"/>
            <a:r>
              <a:rPr lang="mn-MN" sz="1400" b="1" dirty="0" smtClean="0">
                <a:latin typeface="Times New Roman" panose="02020603050405020304" pitchFamily="18" charset="0"/>
                <a:cs typeface="Times New Roman" panose="02020603050405020304" pitchFamily="18" charset="0"/>
              </a:rPr>
              <a:t>ЗАСВАР ХИЙСНИЙ ДАРААХ БАЙДАЛ:</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1982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986246"/>
          </a:xfrm>
        </p:spPr>
        <p:txBody>
          <a:bodyPr>
            <a:normAutofit fontScale="90000"/>
          </a:bodyPr>
          <a:lstStyle/>
          <a:p>
            <a:pPr algn="ctr"/>
            <a:r>
              <a:rPr lang="mn-MN" sz="4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САНХҮҮГИЙН ЧИГЛЭЛЭЭР </a:t>
            </a:r>
            <a:r>
              <a:rPr lang="mn-MN"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r>
            <a:br>
              <a:rPr lang="mn-MN"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br>
            <a:r>
              <a:rPr lang="mn-MN"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/үйл ажиллагааны хураангуй/</a:t>
            </a:r>
            <a:endPar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833270937"/>
              </p:ext>
            </p:extLst>
          </p:nvPr>
        </p:nvGraphicFramePr>
        <p:xfrm>
          <a:off x="1443499" y="1782147"/>
          <a:ext cx="4546754" cy="21788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7"/>
          <p:cNvGraphicFramePr>
            <a:graphicFrameLocks/>
          </p:cNvGraphicFramePr>
          <p:nvPr>
            <p:extLst>
              <p:ext uri="{D42A27DB-BD31-4B8C-83A1-F6EECF244321}">
                <p14:modId xmlns:p14="http://schemas.microsoft.com/office/powerpoint/2010/main" val="2491512885"/>
              </p:ext>
            </p:extLst>
          </p:nvPr>
        </p:nvGraphicFramePr>
        <p:xfrm>
          <a:off x="6511394" y="1874517"/>
          <a:ext cx="4564043" cy="20864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7"/>
          <p:cNvGraphicFramePr>
            <a:graphicFrameLocks/>
          </p:cNvGraphicFramePr>
          <p:nvPr>
            <p:extLst>
              <p:ext uri="{D42A27DB-BD31-4B8C-83A1-F6EECF244321}">
                <p14:modId xmlns:p14="http://schemas.microsoft.com/office/powerpoint/2010/main" val="380037644"/>
              </p:ext>
            </p:extLst>
          </p:nvPr>
        </p:nvGraphicFramePr>
        <p:xfrm>
          <a:off x="1568918" y="4489238"/>
          <a:ext cx="4495980" cy="20864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7"/>
          <p:cNvGraphicFramePr>
            <a:graphicFrameLocks/>
          </p:cNvGraphicFramePr>
          <p:nvPr>
            <p:extLst>
              <p:ext uri="{D42A27DB-BD31-4B8C-83A1-F6EECF244321}">
                <p14:modId xmlns:p14="http://schemas.microsoft.com/office/powerpoint/2010/main" val="2726050300"/>
              </p:ext>
            </p:extLst>
          </p:nvPr>
        </p:nvGraphicFramePr>
        <p:xfrm>
          <a:off x="6748786" y="4489237"/>
          <a:ext cx="4233343" cy="208649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913166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043" y="2156757"/>
            <a:ext cx="4482934" cy="4122124"/>
          </a:xfrm>
          <a:prstGeom prst="rect">
            <a:avLst/>
          </a:prstGeom>
        </p:spPr>
      </p:pic>
      <p:sp>
        <p:nvSpPr>
          <p:cNvPr id="10" name="TextBox 9"/>
          <p:cNvSpPr txBox="1"/>
          <p:nvPr/>
        </p:nvSpPr>
        <p:spPr>
          <a:xfrm>
            <a:off x="3217620" y="712521"/>
            <a:ext cx="7356763" cy="1077218"/>
          </a:xfrm>
          <a:prstGeom prst="rect">
            <a:avLst/>
          </a:prstGeom>
          <a:noFill/>
        </p:spPr>
        <p:txBody>
          <a:bodyPr wrap="square" rtlCol="0">
            <a:spAutoFit/>
          </a:bodyPr>
          <a:lstStyle/>
          <a:p>
            <a:pPr algn="ctr"/>
            <a:r>
              <a:rPr lang="mn-MN"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БИЗНЕСИЙН ҮЙЛ АЖИЛЛАГАА </a:t>
            </a:r>
          </a:p>
          <a:p>
            <a:pPr algn="ctr"/>
            <a:r>
              <a:rPr lang="mn-MN"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ТАТВАР ТӨЛӨЛТ:</a:t>
            </a:r>
            <a:endPar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6896002" y="2824347"/>
            <a:ext cx="5145578" cy="2554545"/>
          </a:xfrm>
          <a:prstGeom prst="rect">
            <a:avLst/>
          </a:prstGeom>
          <a:noFill/>
        </p:spPr>
        <p:txBody>
          <a:bodyPr wrap="square" rtlCol="0">
            <a:spAutoFit/>
          </a:bodyPr>
          <a:lstStyle/>
          <a:p>
            <a:pPr algn="ctr"/>
            <a:r>
              <a:rPr lang="mn-MN" sz="1600" dirty="0" smtClean="0">
                <a:latin typeface="Times New Roman" panose="02020603050405020304" pitchFamily="18" charset="0"/>
                <a:cs typeface="Times New Roman" panose="02020603050405020304" pitchFamily="18" charset="0"/>
              </a:rPr>
              <a:t>“Атар Өргөө” ХКомпани нь 2019 онд Монгол улсын нэгдсэн төсвийн орлогод 1 тэрбум 583 сая төгрөгийн татвар төлсөн ба үүнээс:</a:t>
            </a:r>
          </a:p>
          <a:p>
            <a:endParaRPr lang="mn-MN" sz="1600" dirty="0" smtClean="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pPr>
            <a:r>
              <a:rPr lang="mn-MN" sz="1600" dirty="0" smtClean="0">
                <a:latin typeface="Times New Roman" panose="02020603050405020304" pitchFamily="18" charset="0"/>
                <a:cs typeface="Times New Roman" panose="02020603050405020304" pitchFamily="18" charset="0"/>
              </a:rPr>
              <a:t>Нийгмийн даатгалын шимтгэл -660 сая төгрөг</a:t>
            </a:r>
          </a:p>
          <a:p>
            <a:pPr marL="171450" indent="-171450">
              <a:buFont typeface="Wingdings" panose="05000000000000000000" pitchFamily="2" charset="2"/>
              <a:buChar char="ü"/>
            </a:pPr>
            <a:r>
              <a:rPr lang="mn-MN" sz="1600" dirty="0" smtClean="0">
                <a:latin typeface="Times New Roman" panose="02020603050405020304" pitchFamily="18" charset="0"/>
                <a:cs typeface="Times New Roman" panose="02020603050405020304" pitchFamily="18" charset="0"/>
              </a:rPr>
              <a:t>Нэмэгдсэн өртгийн албан татвар- 640 сая төгрөг</a:t>
            </a:r>
          </a:p>
          <a:p>
            <a:pPr marL="171450" indent="-171450">
              <a:buFont typeface="Wingdings" panose="05000000000000000000" pitchFamily="2" charset="2"/>
              <a:buChar char="ü"/>
            </a:pPr>
            <a:r>
              <a:rPr lang="mn-MN" sz="1600" dirty="0" smtClean="0">
                <a:latin typeface="Times New Roman" panose="02020603050405020304" pitchFamily="18" charset="0"/>
                <a:cs typeface="Times New Roman" panose="02020603050405020304" pitchFamily="18" charset="0"/>
              </a:rPr>
              <a:t>Хүн амын орлогын албан татвар-213 сая төгрөг</a:t>
            </a:r>
          </a:p>
          <a:p>
            <a:pPr marL="171450" indent="-171450">
              <a:buFont typeface="Wingdings" panose="05000000000000000000" pitchFamily="2" charset="2"/>
              <a:buChar char="ü"/>
            </a:pPr>
            <a:r>
              <a:rPr lang="mn-MN" sz="1600" dirty="0" smtClean="0">
                <a:latin typeface="Times New Roman" panose="02020603050405020304" pitchFamily="18" charset="0"/>
                <a:cs typeface="Times New Roman" panose="02020603050405020304" pitchFamily="18" charset="0"/>
              </a:rPr>
              <a:t>Үл хөдлөх эд хөрөнгийн албан татвар-44 сая төгрөг</a:t>
            </a:r>
          </a:p>
          <a:p>
            <a:pPr marL="171450" indent="-171450">
              <a:buFont typeface="Wingdings" panose="05000000000000000000" pitchFamily="2" charset="2"/>
              <a:buChar char="ü"/>
            </a:pPr>
            <a:r>
              <a:rPr lang="mn-MN" sz="1600" dirty="0" smtClean="0">
                <a:latin typeface="Times New Roman" panose="02020603050405020304" pitchFamily="18" charset="0"/>
                <a:cs typeface="Times New Roman" panose="02020603050405020304" pitchFamily="18" charset="0"/>
              </a:rPr>
              <a:t>Нийслэл хотын татвар-178 мянган төгрөг</a:t>
            </a:r>
          </a:p>
          <a:p>
            <a:pPr marL="171450" indent="-171450">
              <a:buFont typeface="Wingdings" panose="05000000000000000000" pitchFamily="2" charset="2"/>
              <a:buChar char="ü"/>
            </a:pPr>
            <a:r>
              <a:rPr lang="mn-MN" sz="1600" dirty="0" smtClean="0">
                <a:latin typeface="Times New Roman" panose="02020603050405020304" pitchFamily="18" charset="0"/>
                <a:cs typeface="Times New Roman" panose="02020603050405020304" pitchFamily="18" charset="0"/>
              </a:rPr>
              <a:t>Аж ахуй нэгжийн орлогын албан татвар- 23 сая төгрөг</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6323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G_17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1" y="390864"/>
            <a:ext cx="10261599" cy="64671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1027238" y="-63731"/>
            <a:ext cx="20917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4"/>
          <p:cNvSpPr>
            <a:spLocks noChangeArrowheads="1"/>
          </p:cNvSpPr>
          <p:nvPr/>
        </p:nvSpPr>
        <p:spPr bwMode="auto">
          <a:xfrm>
            <a:off x="1027238" y="124165"/>
            <a:ext cx="20917838"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mn-MN" altLang="en-US" sz="11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1027238" y="93387"/>
            <a:ext cx="20917838"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mn-MN" altLang="en-US" sz="11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mn-MN" altLang="en-US" sz="11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mn-MN" altLang="en-US" sz="11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mn-MN"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04862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488" y="2311270"/>
            <a:ext cx="4766737" cy="2036288"/>
          </a:xfrm>
        </p:spPr>
        <p:txBody>
          <a:bodyPr>
            <a:normAutofit/>
          </a:bodyPr>
          <a:lstStyle/>
          <a:p>
            <a:pPr algn="ctr"/>
            <a:r>
              <a:rPr lang="mn-MN"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САНХҮҮГИЙН ЧИГЛЭЛЭЭР </a:t>
            </a:r>
            <a:br>
              <a:rPr lang="mn-MN"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br>
            <a:r>
              <a:rPr lang="mn-MN" sz="2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/Санхүү байдлын тайлан /</a:t>
            </a:r>
            <a:endParaRPr lang="en-US" sz="2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6251169" y="0"/>
            <a:ext cx="5311835" cy="6858000"/>
          </a:xfrm>
          <a:prstGeom prst="rect">
            <a:avLst/>
          </a:prstGeom>
        </p:spPr>
      </p:pic>
    </p:spTree>
    <p:extLst>
      <p:ext uri="{BB962C8B-B14F-4D97-AF65-F5344CB8AC3E}">
        <p14:creationId xmlns:p14="http://schemas.microsoft.com/office/powerpoint/2010/main" val="4054366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649" y="1596044"/>
            <a:ext cx="3469951" cy="4397433"/>
          </a:xfrm>
        </p:spPr>
        <p:txBody>
          <a:bodyPr>
            <a:normAutofit fontScale="90000"/>
          </a:bodyPr>
          <a:lstStyle/>
          <a:p>
            <a:pPr algn="ctr"/>
            <a:r>
              <a:rPr lang="mn-MN" sz="280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mn-MN"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САНХҮҮГИЙН ЧИГЛЭЛЭЭР</a:t>
            </a:r>
            <a:br>
              <a:rPr lang="mn-MN"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br>
            <a:r>
              <a:rPr lang="mn-MN"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r>
            <a:br>
              <a:rPr lang="mn-MN"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br>
            <a:r>
              <a:rPr lang="mn-MN" sz="140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Нийт борлуулалтын орлого өмнөх оныхоос 26,3%-иар буурсан үүнийг дагаад өртөг мөн адил 27,2%-иар буурсан байх ба 2019 оны нийт борлуулалтын ашиг өмнөх оныхоос 23,8%-иар буурсан үзүүлэлттэй байна. Уг үзүүлэлтээс борлуулалтын зардал 29,7%, ерөнхий удирдлагын зардал 18% тус тус буурсан үзүүлэлттэй байгаа бөгөөд татварын өмнөх ашиг өмнөх оныхоос 3,4%-иар өссөн байна. Борлуулалтын орлого буурсанч татварын өмнөх ашиг өссөн дүнтэй байгаа нь ерөнхий удирдлага болон борлуулалт, маркетингийн зардал буурсантай шууд холбоотой байна.</a:t>
            </a:r>
            <a:br>
              <a:rPr lang="mn-MN" sz="140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mn-MN" sz="140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mn-MN" sz="140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endParaRPr lang="en-US" sz="18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072499883"/>
              </p:ext>
            </p:extLst>
          </p:nvPr>
        </p:nvGraphicFramePr>
        <p:xfrm>
          <a:off x="5729832" y="382555"/>
          <a:ext cx="5849457" cy="6204853"/>
        </p:xfrm>
        <a:graphic>
          <a:graphicData uri="http://schemas.openxmlformats.org/drawingml/2006/table">
            <a:tbl>
              <a:tblPr/>
              <a:tblGrid>
                <a:gridCol w="485158">
                  <a:extLst>
                    <a:ext uri="{9D8B030D-6E8A-4147-A177-3AD203B41FA5}">
                      <a16:colId xmlns:a16="http://schemas.microsoft.com/office/drawing/2014/main" val="2195511096"/>
                    </a:ext>
                  </a:extLst>
                </a:gridCol>
                <a:gridCol w="1968196">
                  <a:extLst>
                    <a:ext uri="{9D8B030D-6E8A-4147-A177-3AD203B41FA5}">
                      <a16:colId xmlns:a16="http://schemas.microsoft.com/office/drawing/2014/main" val="719735508"/>
                    </a:ext>
                  </a:extLst>
                </a:gridCol>
                <a:gridCol w="1411367">
                  <a:extLst>
                    <a:ext uri="{9D8B030D-6E8A-4147-A177-3AD203B41FA5}">
                      <a16:colId xmlns:a16="http://schemas.microsoft.com/office/drawing/2014/main" val="2471609290"/>
                    </a:ext>
                  </a:extLst>
                </a:gridCol>
                <a:gridCol w="992368">
                  <a:extLst>
                    <a:ext uri="{9D8B030D-6E8A-4147-A177-3AD203B41FA5}">
                      <a16:colId xmlns:a16="http://schemas.microsoft.com/office/drawing/2014/main" val="1950942517"/>
                    </a:ext>
                  </a:extLst>
                </a:gridCol>
                <a:gridCol w="992368">
                  <a:extLst>
                    <a:ext uri="{9D8B030D-6E8A-4147-A177-3AD203B41FA5}">
                      <a16:colId xmlns:a16="http://schemas.microsoft.com/office/drawing/2014/main" val="3983186042"/>
                    </a:ext>
                  </a:extLst>
                </a:gridCol>
              </a:tblGrid>
              <a:tr h="241981">
                <a:tc gridSpan="5">
                  <a:txBody>
                    <a:bodyPr/>
                    <a:lstStyle/>
                    <a:p>
                      <a:pPr algn="ctr" fontAlgn="ctr"/>
                      <a:r>
                        <a:rPr lang="mn-MN" sz="1050" b="1" i="0" u="none" strike="noStrike" dirty="0">
                          <a:solidFill>
                            <a:srgbClr val="000000"/>
                          </a:solidFill>
                          <a:effectLst/>
                          <a:latin typeface="Times New Roman" panose="02020603050405020304" pitchFamily="18" charset="0"/>
                        </a:rPr>
                        <a:t>Орлогын дэлгэрэнгүй тайлан</a:t>
                      </a:r>
                    </a:p>
                  </a:txBody>
                  <a:tcPr marL="5863" marR="5863" marT="5863"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19113308"/>
                  </a:ext>
                </a:extLst>
              </a:tr>
              <a:tr h="188478">
                <a:tc gridSpan="2">
                  <a:txBody>
                    <a:bodyPr/>
                    <a:lstStyle/>
                    <a:p>
                      <a:pPr algn="l" fontAlgn="ctr"/>
                      <a:r>
                        <a:rPr lang="en-US" sz="800" b="0" i="0" u="none" strike="noStrike">
                          <a:solidFill>
                            <a:srgbClr val="000000"/>
                          </a:solidFill>
                          <a:effectLst/>
                          <a:latin typeface="Times New Roman" panose="02020603050405020304" pitchFamily="18" charset="0"/>
                        </a:rPr>
                        <a:t> </a:t>
                      </a:r>
                    </a:p>
                  </a:txBody>
                  <a:tcPr marL="5863" marR="5863" marT="5863" marB="0" anchor="ctr">
                    <a:lnL>
                      <a:noFill/>
                    </a:lnL>
                    <a:lnR>
                      <a:noFill/>
                    </a:lnR>
                    <a:lnT>
                      <a:noFill/>
                    </a:lnT>
                    <a:lnB>
                      <a:noFill/>
                    </a:lnB>
                  </a:tcPr>
                </a:tc>
                <a:tc hMerge="1">
                  <a:txBody>
                    <a:bodyPr/>
                    <a:lstStyle/>
                    <a:p>
                      <a:endParaRPr lang="en-US"/>
                    </a:p>
                  </a:txBody>
                  <a:tcPr/>
                </a:tc>
                <a:tc>
                  <a:txBody>
                    <a:bodyPr/>
                    <a:lstStyle/>
                    <a:p>
                      <a:pPr algn="r" fontAlgn="ctr"/>
                      <a:r>
                        <a:rPr lang="mn-MN" sz="800" b="0" i="0" u="none" strike="noStrike">
                          <a:solidFill>
                            <a:srgbClr val="000000"/>
                          </a:solidFill>
                          <a:effectLst/>
                          <a:latin typeface="Times New Roman" panose="02020603050405020304" pitchFamily="18" charset="0"/>
                        </a:rPr>
                        <a:t>Тайлант үе:</a:t>
                      </a:r>
                    </a:p>
                  </a:txBody>
                  <a:tcPr marL="5863" marR="5863" marT="5863" marB="0" anchor="ctr">
                    <a:lnL>
                      <a:noFill/>
                    </a:lnL>
                    <a:lnR>
                      <a:noFill/>
                    </a:lnR>
                    <a:lnT>
                      <a:noFill/>
                    </a:lnT>
                    <a:lnB>
                      <a:noFill/>
                    </a:lnB>
                  </a:tcPr>
                </a:tc>
                <a:tc gridSpan="2">
                  <a:txBody>
                    <a:bodyPr/>
                    <a:lstStyle/>
                    <a:p>
                      <a:pPr algn="l" fontAlgn="ctr"/>
                      <a:r>
                        <a:rPr lang="en-US" sz="800" b="0" i="0" u="none" strike="noStrike" dirty="0">
                          <a:solidFill>
                            <a:srgbClr val="000000"/>
                          </a:solidFill>
                          <a:effectLst/>
                          <a:latin typeface="Times New Roman" panose="02020603050405020304" pitchFamily="18" charset="0"/>
                        </a:rPr>
                        <a:t>2019/01/01 - 2019/12/31</a:t>
                      </a:r>
                    </a:p>
                  </a:txBody>
                  <a:tcPr marL="5863" marR="5863" marT="5863"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4126803717"/>
                  </a:ext>
                </a:extLst>
              </a:tr>
              <a:tr h="188478">
                <a:tc gridSpan="5">
                  <a:txBody>
                    <a:bodyPr/>
                    <a:lstStyle/>
                    <a:p>
                      <a:pPr algn="r" fontAlgn="ctr"/>
                      <a:r>
                        <a:rPr lang="mn-MN" sz="800" b="0" i="0" u="none" strike="noStrike" dirty="0">
                          <a:solidFill>
                            <a:srgbClr val="000000"/>
                          </a:solidFill>
                          <a:effectLst/>
                          <a:latin typeface="Times New Roman" panose="02020603050405020304" pitchFamily="18" charset="0"/>
                        </a:rPr>
                        <a:t>/төгрөгөөр/</a:t>
                      </a:r>
                    </a:p>
                  </a:txBody>
                  <a:tcPr marL="5863" marR="5863" marT="5863" marB="0" anchor="ctr">
                    <a:lnL>
                      <a:noFill/>
                    </a:lnL>
                    <a:lnR>
                      <a:noFill/>
                    </a:lnR>
                    <a:lnT>
                      <a:noFill/>
                    </a:lnT>
                    <a:lnB w="6350" cap="flat" cmpd="sng" algn="ctr">
                      <a:solidFill>
                        <a:srgbClr val="D2B48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16065273"/>
                  </a:ext>
                </a:extLst>
              </a:tr>
              <a:tr h="386874">
                <a:tc>
                  <a:txBody>
                    <a:bodyPr/>
                    <a:lstStyle/>
                    <a:p>
                      <a:pPr algn="ctr" fontAlgn="ctr"/>
                      <a:r>
                        <a:rPr lang="mn-MN" sz="900" b="0" i="0" u="none" strike="noStrike" dirty="0">
                          <a:solidFill>
                            <a:srgbClr val="000000"/>
                          </a:solidFill>
                          <a:effectLst/>
                          <a:latin typeface="Times New Roman" panose="02020603050405020304" pitchFamily="18" charset="0"/>
                        </a:rPr>
                        <a:t>Мөрийн дугаар</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solidFill>
                      <a:srgbClr val="FFDAB9"/>
                    </a:solidFill>
                  </a:tcPr>
                </a:tc>
                <a:tc gridSpan="2">
                  <a:txBody>
                    <a:bodyPr/>
                    <a:lstStyle/>
                    <a:p>
                      <a:pPr algn="ctr" fontAlgn="ctr"/>
                      <a:r>
                        <a:rPr lang="mn-MN" sz="900" b="0" i="0" u="none" strike="noStrike" dirty="0">
                          <a:solidFill>
                            <a:srgbClr val="000000"/>
                          </a:solidFill>
                          <a:effectLst/>
                          <a:latin typeface="Times New Roman" panose="02020603050405020304" pitchFamily="18" charset="0"/>
                        </a:rPr>
                        <a:t>Үзүүлэлт</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solidFill>
                      <a:srgbClr val="FFDAB9"/>
                    </a:solidFill>
                  </a:tcPr>
                </a:tc>
                <a:tc hMerge="1">
                  <a:txBody>
                    <a:bodyPr/>
                    <a:lstStyle/>
                    <a:p>
                      <a:endParaRPr lang="en-US"/>
                    </a:p>
                  </a:txBody>
                  <a:tcPr/>
                </a:tc>
                <a:tc>
                  <a:txBody>
                    <a:bodyPr/>
                    <a:lstStyle/>
                    <a:p>
                      <a:pPr algn="ctr" fontAlgn="ctr"/>
                      <a:r>
                        <a:rPr lang="mn-MN" sz="900" b="0" i="0" u="none" strike="noStrike">
                          <a:solidFill>
                            <a:srgbClr val="000000"/>
                          </a:solidFill>
                          <a:effectLst/>
                          <a:latin typeface="Times New Roman" panose="02020603050405020304" pitchFamily="18" charset="0"/>
                        </a:rPr>
                        <a:t>Өмнөх оны дүн</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solidFill>
                      <a:srgbClr val="FFDAB9"/>
                    </a:solidFill>
                  </a:tcPr>
                </a:tc>
                <a:tc>
                  <a:txBody>
                    <a:bodyPr/>
                    <a:lstStyle/>
                    <a:p>
                      <a:pPr algn="ctr" fontAlgn="ctr"/>
                      <a:r>
                        <a:rPr lang="mn-MN" sz="900" b="0" i="0" u="none" strike="noStrike">
                          <a:solidFill>
                            <a:srgbClr val="000000"/>
                          </a:solidFill>
                          <a:effectLst/>
                          <a:latin typeface="Times New Roman" panose="02020603050405020304" pitchFamily="18" charset="0"/>
                        </a:rPr>
                        <a:t>Тайлант жилийн дүн</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solidFill>
                      <a:srgbClr val="FFDAB9"/>
                    </a:solidFill>
                  </a:tcPr>
                </a:tc>
                <a:extLst>
                  <a:ext uri="{0D108BD9-81ED-4DB2-BD59-A6C34878D82A}">
                    <a16:rowId xmlns:a16="http://schemas.microsoft.com/office/drawing/2014/main" val="1675919461"/>
                  </a:ext>
                </a:extLst>
              </a:tr>
              <a:tr h="178556">
                <a:tc>
                  <a:txBody>
                    <a:bodyPr/>
                    <a:lstStyle/>
                    <a:p>
                      <a:pPr algn="l" fontAlgn="ctr"/>
                      <a:r>
                        <a:rPr lang="en-US" sz="800" b="0" i="0" u="none" strike="noStrike">
                          <a:solidFill>
                            <a:srgbClr val="000000"/>
                          </a:solidFill>
                          <a:effectLst/>
                          <a:latin typeface="Times New Roman" panose="02020603050405020304" pitchFamily="18" charset="0"/>
                        </a:rPr>
                        <a:t>1</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1" i="0" u="none" strike="noStrike" dirty="0">
                          <a:solidFill>
                            <a:srgbClr val="000000"/>
                          </a:solidFill>
                          <a:effectLst/>
                          <a:latin typeface="Times New Roman" panose="02020603050405020304" pitchFamily="18" charset="0"/>
                        </a:rPr>
                        <a:t>  Борлуулалтын орлого ( цэвэр )</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1" i="0" u="none" strike="noStrike">
                          <a:solidFill>
                            <a:srgbClr val="000000"/>
                          </a:solidFill>
                          <a:effectLst/>
                          <a:latin typeface="Times New Roman" panose="02020603050405020304" pitchFamily="18" charset="0"/>
                        </a:rPr>
                        <a:t>14,183,310,285.06</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1" i="0" u="none" strike="noStrike">
                          <a:solidFill>
                            <a:srgbClr val="000000"/>
                          </a:solidFill>
                          <a:effectLst/>
                          <a:latin typeface="Times New Roman" panose="02020603050405020304" pitchFamily="18" charset="0"/>
                        </a:rPr>
                        <a:t>10,449,494,109.57</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2112699830"/>
                  </a:ext>
                </a:extLst>
              </a:tr>
              <a:tr h="178556">
                <a:tc>
                  <a:txBody>
                    <a:bodyPr/>
                    <a:lstStyle/>
                    <a:p>
                      <a:pPr algn="l" fontAlgn="ctr"/>
                      <a:r>
                        <a:rPr lang="en-US" sz="800" b="0" i="0" u="none" strike="noStrike">
                          <a:solidFill>
                            <a:srgbClr val="000000"/>
                          </a:solidFill>
                          <a:effectLst/>
                          <a:latin typeface="Times New Roman" panose="02020603050405020304" pitchFamily="18" charset="0"/>
                        </a:rPr>
                        <a:t>2</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dirty="0">
                          <a:solidFill>
                            <a:srgbClr val="000000"/>
                          </a:solidFill>
                          <a:effectLst/>
                          <a:latin typeface="Times New Roman" panose="02020603050405020304" pitchFamily="18" charset="0"/>
                        </a:rPr>
                        <a:t>  Борлуулалтын өртөг</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10,386,061,151.47</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Times New Roman" panose="02020603050405020304" pitchFamily="18" charset="0"/>
                        </a:rPr>
                        <a:t>7,556,599,517.77</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633147250"/>
                  </a:ext>
                </a:extLst>
              </a:tr>
              <a:tr h="188478">
                <a:tc>
                  <a:txBody>
                    <a:bodyPr/>
                    <a:lstStyle/>
                    <a:p>
                      <a:pPr algn="l" fontAlgn="ctr"/>
                      <a:r>
                        <a:rPr lang="en-US" sz="800" b="0" i="0" u="none" strike="noStrike">
                          <a:solidFill>
                            <a:srgbClr val="000000"/>
                          </a:solidFill>
                          <a:effectLst/>
                          <a:latin typeface="Times New Roman" panose="02020603050405020304" pitchFamily="18" charset="0"/>
                        </a:rPr>
                        <a:t>3</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1" i="0" u="none" strike="noStrike" dirty="0">
                          <a:solidFill>
                            <a:srgbClr val="000000"/>
                          </a:solidFill>
                          <a:effectLst/>
                          <a:latin typeface="Times New Roman" panose="02020603050405020304" pitchFamily="18" charset="0"/>
                        </a:rPr>
                        <a:t>  Нийт ашиг ( алдагдал )</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1" i="0" u="none" strike="noStrike" dirty="0">
                          <a:solidFill>
                            <a:srgbClr val="000000"/>
                          </a:solidFill>
                          <a:effectLst/>
                          <a:latin typeface="Times New Roman" panose="02020603050405020304" pitchFamily="18" charset="0"/>
                        </a:rPr>
                        <a:t>3,797,249,133.59</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1" i="0" u="none" strike="noStrike">
                          <a:solidFill>
                            <a:srgbClr val="000000"/>
                          </a:solidFill>
                          <a:effectLst/>
                          <a:latin typeface="Times New Roman" panose="02020603050405020304" pitchFamily="18" charset="0"/>
                        </a:rPr>
                        <a:t>2,892,894,591.80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360625905"/>
                  </a:ext>
                </a:extLst>
              </a:tr>
              <a:tr h="178556">
                <a:tc>
                  <a:txBody>
                    <a:bodyPr/>
                    <a:lstStyle/>
                    <a:p>
                      <a:pPr algn="l" fontAlgn="ctr"/>
                      <a:r>
                        <a:rPr lang="en-US" sz="800" b="0" i="0" u="none" strike="noStrike">
                          <a:solidFill>
                            <a:srgbClr val="000000"/>
                          </a:solidFill>
                          <a:effectLst/>
                          <a:latin typeface="Times New Roman" panose="02020603050405020304" pitchFamily="18" charset="0"/>
                        </a:rPr>
                        <a:t>4</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Түрээсийн орлого</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dirty="0">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935729338"/>
                  </a:ext>
                </a:extLst>
              </a:tr>
              <a:tr h="178556">
                <a:tc>
                  <a:txBody>
                    <a:bodyPr/>
                    <a:lstStyle/>
                    <a:p>
                      <a:pPr algn="l" fontAlgn="ctr"/>
                      <a:r>
                        <a:rPr lang="en-US" sz="800" b="0" i="0" u="none" strike="noStrike">
                          <a:solidFill>
                            <a:srgbClr val="000000"/>
                          </a:solidFill>
                          <a:effectLst/>
                          <a:latin typeface="Times New Roman" panose="02020603050405020304" pitchFamily="18" charset="0"/>
                        </a:rPr>
                        <a:t>5</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Хүүгийн орлого</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11,467,140.38</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Times New Roman" panose="02020603050405020304" pitchFamily="18" charset="0"/>
                        </a:rPr>
                        <a:t>15,837,008.53</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2347759759"/>
                  </a:ext>
                </a:extLst>
              </a:tr>
              <a:tr h="178556">
                <a:tc>
                  <a:txBody>
                    <a:bodyPr/>
                    <a:lstStyle/>
                    <a:p>
                      <a:pPr algn="l" fontAlgn="ctr"/>
                      <a:r>
                        <a:rPr lang="en-US" sz="800" b="0" i="0" u="none" strike="noStrike">
                          <a:solidFill>
                            <a:srgbClr val="000000"/>
                          </a:solidFill>
                          <a:effectLst/>
                          <a:latin typeface="Times New Roman" panose="02020603050405020304" pitchFamily="18" charset="0"/>
                        </a:rPr>
                        <a:t>6</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Ногдол ашгийн орлого</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dirty="0">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3707865945"/>
                  </a:ext>
                </a:extLst>
              </a:tr>
              <a:tr h="188478">
                <a:tc>
                  <a:txBody>
                    <a:bodyPr/>
                    <a:lstStyle/>
                    <a:p>
                      <a:pPr algn="l" fontAlgn="ctr"/>
                      <a:r>
                        <a:rPr lang="en-US" sz="800" b="0" i="0" u="none" strike="noStrike">
                          <a:solidFill>
                            <a:srgbClr val="000000"/>
                          </a:solidFill>
                          <a:effectLst/>
                          <a:latin typeface="Times New Roman" panose="02020603050405020304" pitchFamily="18" charset="0"/>
                        </a:rPr>
                        <a:t>7</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Эрхийн шимтгэлийн орлого</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dirty="0">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1877926238"/>
                  </a:ext>
                </a:extLst>
              </a:tr>
              <a:tr h="178556">
                <a:tc>
                  <a:txBody>
                    <a:bodyPr/>
                    <a:lstStyle/>
                    <a:p>
                      <a:pPr algn="l" fontAlgn="ctr"/>
                      <a:r>
                        <a:rPr lang="en-US" sz="800" b="0" i="0" u="none" strike="noStrike">
                          <a:solidFill>
                            <a:srgbClr val="000000"/>
                          </a:solidFill>
                          <a:effectLst/>
                          <a:latin typeface="Times New Roman" panose="02020603050405020304" pitchFamily="18" charset="0"/>
                        </a:rPr>
                        <a:t>8</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dirty="0">
                          <a:solidFill>
                            <a:srgbClr val="000000"/>
                          </a:solidFill>
                          <a:effectLst/>
                          <a:latin typeface="Times New Roman" panose="02020603050405020304" pitchFamily="18" charset="0"/>
                        </a:rPr>
                        <a:t>  Бусад орлого</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dirty="0">
                          <a:solidFill>
                            <a:srgbClr val="000000"/>
                          </a:solidFill>
                          <a:effectLst/>
                          <a:latin typeface="Times New Roman" panose="02020603050405020304" pitchFamily="18" charset="0"/>
                        </a:rPr>
                        <a:t>95,922,463.62</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Times New Roman" panose="02020603050405020304" pitchFamily="18" charset="0"/>
                        </a:rPr>
                        <a:t>73,703,822.89</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1198290410"/>
                  </a:ext>
                </a:extLst>
              </a:tr>
              <a:tr h="178556">
                <a:tc>
                  <a:txBody>
                    <a:bodyPr/>
                    <a:lstStyle/>
                    <a:p>
                      <a:pPr algn="l" fontAlgn="ctr"/>
                      <a:r>
                        <a:rPr lang="en-US" sz="800" b="0" i="0" u="none" strike="noStrike">
                          <a:solidFill>
                            <a:srgbClr val="000000"/>
                          </a:solidFill>
                          <a:effectLst/>
                          <a:latin typeface="Times New Roman" panose="02020603050405020304" pitchFamily="18" charset="0"/>
                        </a:rPr>
                        <a:t>9</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Борлуулалт, маркетингийн зардал</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dirty="0">
                          <a:solidFill>
                            <a:srgbClr val="000000"/>
                          </a:solidFill>
                          <a:effectLst/>
                          <a:latin typeface="Times New Roman" panose="02020603050405020304" pitchFamily="18" charset="0"/>
                        </a:rPr>
                        <a:t>2,488,660,793.59</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Times New Roman" panose="02020603050405020304" pitchFamily="18" charset="0"/>
                        </a:rPr>
                        <a:t>1,749,507,590.57</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3208407870"/>
                  </a:ext>
                </a:extLst>
              </a:tr>
              <a:tr h="188478">
                <a:tc>
                  <a:txBody>
                    <a:bodyPr/>
                    <a:lstStyle/>
                    <a:p>
                      <a:pPr algn="l" fontAlgn="ctr"/>
                      <a:r>
                        <a:rPr lang="en-US" sz="800" b="0" i="0" u="none" strike="noStrike">
                          <a:solidFill>
                            <a:srgbClr val="000000"/>
                          </a:solidFill>
                          <a:effectLst/>
                          <a:latin typeface="Times New Roman" panose="02020603050405020304" pitchFamily="18" charset="0"/>
                        </a:rPr>
                        <a:t>10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Ерөнхий ба удирдлагын зардал</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dirty="0">
                          <a:solidFill>
                            <a:srgbClr val="000000"/>
                          </a:solidFill>
                          <a:effectLst/>
                          <a:latin typeface="Times New Roman" panose="02020603050405020304" pitchFamily="18" charset="0"/>
                        </a:rPr>
                        <a:t>888,008,644.41</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dirty="0">
                          <a:solidFill>
                            <a:srgbClr val="000000"/>
                          </a:solidFill>
                          <a:effectLst/>
                          <a:latin typeface="Times New Roman" panose="02020603050405020304" pitchFamily="18" charset="0"/>
                        </a:rPr>
                        <a:t>724,615,916.06</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3705586043"/>
                  </a:ext>
                </a:extLst>
              </a:tr>
              <a:tr h="178556">
                <a:tc>
                  <a:txBody>
                    <a:bodyPr/>
                    <a:lstStyle/>
                    <a:p>
                      <a:pPr algn="l" fontAlgn="ctr"/>
                      <a:r>
                        <a:rPr lang="en-US" sz="800" b="0" i="0" u="none" strike="noStrike">
                          <a:solidFill>
                            <a:srgbClr val="000000"/>
                          </a:solidFill>
                          <a:effectLst/>
                          <a:latin typeface="Times New Roman" panose="02020603050405020304" pitchFamily="18" charset="0"/>
                        </a:rPr>
                        <a:t>11</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Санхүүгийн зардал</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dirty="0">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3702035475"/>
                  </a:ext>
                </a:extLst>
              </a:tr>
              <a:tr h="178556">
                <a:tc>
                  <a:txBody>
                    <a:bodyPr/>
                    <a:lstStyle/>
                    <a:p>
                      <a:pPr algn="l" fontAlgn="ctr"/>
                      <a:r>
                        <a:rPr lang="en-US" sz="800" b="0" i="0" u="none" strike="noStrike">
                          <a:solidFill>
                            <a:srgbClr val="000000"/>
                          </a:solidFill>
                          <a:effectLst/>
                          <a:latin typeface="Times New Roman" panose="02020603050405020304" pitchFamily="18" charset="0"/>
                        </a:rPr>
                        <a:t>12</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Бусад зардал</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228,768,080.13</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dirty="0">
                          <a:solidFill>
                            <a:srgbClr val="000000"/>
                          </a:solidFill>
                          <a:effectLst/>
                          <a:latin typeface="Times New Roman" panose="02020603050405020304" pitchFamily="18" charset="0"/>
                        </a:rPr>
                        <a:t>197,336,183.28</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493200004"/>
                  </a:ext>
                </a:extLst>
              </a:tr>
              <a:tr h="178556">
                <a:tc>
                  <a:txBody>
                    <a:bodyPr/>
                    <a:lstStyle/>
                    <a:p>
                      <a:pPr algn="l" fontAlgn="ctr"/>
                      <a:r>
                        <a:rPr lang="en-US" sz="800" b="0" i="0" u="none" strike="noStrike">
                          <a:solidFill>
                            <a:srgbClr val="000000"/>
                          </a:solidFill>
                          <a:effectLst/>
                          <a:latin typeface="Times New Roman" panose="02020603050405020304" pitchFamily="18" charset="0"/>
                        </a:rPr>
                        <a:t>13</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Гадаад валютын ханшийн зөрүүний олз ( гарз )</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1,695,356.11</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dirty="0">
                          <a:solidFill>
                            <a:srgbClr val="000000"/>
                          </a:solidFill>
                          <a:effectLst/>
                          <a:latin typeface="Times New Roman" panose="02020603050405020304" pitchFamily="18" charset="0"/>
                        </a:rPr>
                        <a:t>418,772.48</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1897935130"/>
                  </a:ext>
                </a:extLst>
              </a:tr>
              <a:tr h="188478">
                <a:tc>
                  <a:txBody>
                    <a:bodyPr/>
                    <a:lstStyle/>
                    <a:p>
                      <a:pPr algn="l" fontAlgn="ctr"/>
                      <a:r>
                        <a:rPr lang="en-US" sz="800" b="0" i="0" u="none" strike="noStrike">
                          <a:solidFill>
                            <a:srgbClr val="000000"/>
                          </a:solidFill>
                          <a:effectLst/>
                          <a:latin typeface="Times New Roman" panose="02020603050405020304" pitchFamily="18" charset="0"/>
                        </a:rPr>
                        <a:t>14</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Үндсэн хөрөнгө данснаас хассаны олз ( гарз )</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903,239.79</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dirty="0">
                          <a:solidFill>
                            <a:srgbClr val="000000"/>
                          </a:solidFill>
                          <a:effectLst/>
                          <a:latin typeface="Times New Roman" panose="02020603050405020304" pitchFamily="18" charset="0"/>
                        </a:rPr>
                        <a:t>634,245.08</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3872821227"/>
                  </a:ext>
                </a:extLst>
              </a:tr>
              <a:tr h="178556">
                <a:tc>
                  <a:txBody>
                    <a:bodyPr/>
                    <a:lstStyle/>
                    <a:p>
                      <a:pPr algn="l" fontAlgn="ctr"/>
                      <a:r>
                        <a:rPr lang="en-US" sz="800" b="0" i="0" u="none" strike="noStrike">
                          <a:solidFill>
                            <a:srgbClr val="000000"/>
                          </a:solidFill>
                          <a:effectLst/>
                          <a:latin typeface="Times New Roman" panose="02020603050405020304" pitchFamily="18" charset="0"/>
                        </a:rPr>
                        <a:t>15</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Биет бус хөрөнгө данснаас хассаны олз ( гарз )</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dirty="0">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2032617784"/>
                  </a:ext>
                </a:extLst>
              </a:tr>
              <a:tr h="178556">
                <a:tc>
                  <a:txBody>
                    <a:bodyPr/>
                    <a:lstStyle/>
                    <a:p>
                      <a:pPr algn="l" fontAlgn="ctr"/>
                      <a:r>
                        <a:rPr lang="en-US" sz="800" b="0" i="0" u="none" strike="noStrike">
                          <a:solidFill>
                            <a:srgbClr val="000000"/>
                          </a:solidFill>
                          <a:effectLst/>
                          <a:latin typeface="Times New Roman" panose="02020603050405020304" pitchFamily="18" charset="0"/>
                        </a:rPr>
                        <a:t>16</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Хөрөнгө орлуулалт борлуулсанаас үүссэн олз ( гарз )</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dirty="0">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1333582631"/>
                  </a:ext>
                </a:extLst>
              </a:tr>
              <a:tr h="188478">
                <a:tc>
                  <a:txBody>
                    <a:bodyPr/>
                    <a:lstStyle/>
                    <a:p>
                      <a:pPr algn="l" fontAlgn="ctr"/>
                      <a:r>
                        <a:rPr lang="en-US" sz="800" b="0" i="0" u="none" strike="noStrike">
                          <a:solidFill>
                            <a:srgbClr val="000000"/>
                          </a:solidFill>
                          <a:effectLst/>
                          <a:latin typeface="Times New Roman" panose="02020603050405020304" pitchFamily="18" charset="0"/>
                        </a:rPr>
                        <a:t>17</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Бусад ашиг ( алдагдал )</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43,272.73</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dirty="0">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2513580263"/>
                  </a:ext>
                </a:extLst>
              </a:tr>
              <a:tr h="178556">
                <a:tc>
                  <a:txBody>
                    <a:bodyPr/>
                    <a:lstStyle/>
                    <a:p>
                      <a:pPr algn="l" fontAlgn="ctr"/>
                      <a:r>
                        <a:rPr lang="en-US" sz="800" b="0" i="0" u="none" strike="noStrike">
                          <a:solidFill>
                            <a:srgbClr val="000000"/>
                          </a:solidFill>
                          <a:effectLst/>
                          <a:latin typeface="Times New Roman" panose="02020603050405020304" pitchFamily="18" charset="0"/>
                        </a:rPr>
                        <a:t>18</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1" i="0" u="none" strike="noStrike">
                          <a:solidFill>
                            <a:srgbClr val="000000"/>
                          </a:solidFill>
                          <a:effectLst/>
                          <a:latin typeface="Times New Roman" panose="02020603050405020304" pitchFamily="18" charset="0"/>
                        </a:rPr>
                        <a:t>  Татвар төлөхийн өмнөх ашиг ( алдагдал )</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1" i="0" u="none" strike="noStrike">
                          <a:solidFill>
                            <a:srgbClr val="000000"/>
                          </a:solidFill>
                          <a:effectLst/>
                          <a:latin typeface="Times New Roman" panose="02020603050405020304" pitchFamily="18" charset="0"/>
                        </a:rPr>
                        <a:t>301,843,088.09</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1" i="0" u="none" strike="noStrike" dirty="0">
                          <a:solidFill>
                            <a:srgbClr val="000000"/>
                          </a:solidFill>
                          <a:effectLst/>
                          <a:latin typeface="Times New Roman" panose="02020603050405020304" pitchFamily="18" charset="0"/>
                        </a:rPr>
                        <a:t>312,028,750.87</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1408839320"/>
                  </a:ext>
                </a:extLst>
              </a:tr>
              <a:tr h="178556">
                <a:tc>
                  <a:txBody>
                    <a:bodyPr/>
                    <a:lstStyle/>
                    <a:p>
                      <a:pPr algn="l" fontAlgn="ctr"/>
                      <a:r>
                        <a:rPr lang="en-US" sz="800" b="0" i="0" u="none" strike="noStrike">
                          <a:solidFill>
                            <a:srgbClr val="000000"/>
                          </a:solidFill>
                          <a:effectLst/>
                          <a:latin typeface="Times New Roman" panose="02020603050405020304" pitchFamily="18" charset="0"/>
                        </a:rPr>
                        <a:t>19</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Орлогын татварын зардал</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62,467,616.68</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dirty="0">
                          <a:solidFill>
                            <a:srgbClr val="000000"/>
                          </a:solidFill>
                          <a:effectLst/>
                          <a:latin typeface="Times New Roman" panose="02020603050405020304" pitchFamily="18" charset="0"/>
                        </a:rPr>
                        <a:t>31,202,875.10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139354197"/>
                  </a:ext>
                </a:extLst>
              </a:tr>
              <a:tr h="178556">
                <a:tc>
                  <a:txBody>
                    <a:bodyPr/>
                    <a:lstStyle/>
                    <a:p>
                      <a:pPr algn="l" fontAlgn="ctr"/>
                      <a:r>
                        <a:rPr lang="en-US" sz="800" b="0" i="0" u="none" strike="noStrike">
                          <a:solidFill>
                            <a:srgbClr val="000000"/>
                          </a:solidFill>
                          <a:effectLst/>
                          <a:latin typeface="Times New Roman" panose="02020603050405020304" pitchFamily="18" charset="0"/>
                        </a:rPr>
                        <a:t>20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1" i="0" u="none" strike="noStrike">
                          <a:solidFill>
                            <a:srgbClr val="000000"/>
                          </a:solidFill>
                          <a:effectLst/>
                          <a:latin typeface="Times New Roman" panose="02020603050405020304" pitchFamily="18" charset="0"/>
                        </a:rPr>
                        <a:t>  Татварын дараах ашиг ( алдагдал )</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1" i="0" u="none" strike="noStrike">
                          <a:solidFill>
                            <a:srgbClr val="000000"/>
                          </a:solidFill>
                          <a:effectLst/>
                          <a:latin typeface="Times New Roman" panose="02020603050405020304" pitchFamily="18" charset="0"/>
                        </a:rPr>
                        <a:t>239,375,471.41</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1" i="0" u="none" strike="noStrike" dirty="0">
                          <a:solidFill>
                            <a:srgbClr val="000000"/>
                          </a:solidFill>
                          <a:effectLst/>
                          <a:latin typeface="Times New Roman" panose="02020603050405020304" pitchFamily="18" charset="0"/>
                        </a:rPr>
                        <a:t>280,825,875.77</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1078009393"/>
                  </a:ext>
                </a:extLst>
              </a:tr>
              <a:tr h="308576">
                <a:tc>
                  <a:txBody>
                    <a:bodyPr/>
                    <a:lstStyle/>
                    <a:p>
                      <a:pPr algn="l" fontAlgn="ctr"/>
                      <a:r>
                        <a:rPr lang="en-US" sz="800" b="0" i="0" u="none" strike="noStrike">
                          <a:solidFill>
                            <a:srgbClr val="000000"/>
                          </a:solidFill>
                          <a:effectLst/>
                          <a:latin typeface="Times New Roman" panose="02020603050405020304" pitchFamily="18" charset="0"/>
                        </a:rPr>
                        <a:t>21</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1" i="0" u="none" strike="noStrike">
                          <a:solidFill>
                            <a:srgbClr val="000000"/>
                          </a:solidFill>
                          <a:effectLst/>
                          <a:latin typeface="Times New Roman" panose="02020603050405020304" pitchFamily="18" charset="0"/>
                        </a:rPr>
                        <a:t>  Зогсоосон үйл ажиллагааны татварын дараах ашиг ( алдагдал )</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1" i="0" u="none" strike="noStrike">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1" i="0" u="none" strike="noStrike" dirty="0">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351143386"/>
                  </a:ext>
                </a:extLst>
              </a:tr>
              <a:tr h="178556">
                <a:tc>
                  <a:txBody>
                    <a:bodyPr/>
                    <a:lstStyle/>
                    <a:p>
                      <a:pPr algn="l" fontAlgn="ctr"/>
                      <a:r>
                        <a:rPr lang="en-US" sz="800" b="0" i="0" u="none" strike="noStrike">
                          <a:solidFill>
                            <a:srgbClr val="000000"/>
                          </a:solidFill>
                          <a:effectLst/>
                          <a:latin typeface="Times New Roman" panose="02020603050405020304" pitchFamily="18" charset="0"/>
                        </a:rPr>
                        <a:t>22</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1" i="0" u="none" strike="noStrike">
                          <a:solidFill>
                            <a:srgbClr val="000000"/>
                          </a:solidFill>
                          <a:effectLst/>
                          <a:latin typeface="Times New Roman" panose="02020603050405020304" pitchFamily="18" charset="0"/>
                        </a:rPr>
                        <a:t>  Тайлант үеийн цэвэр ашиг ( алдагдал )</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1" i="0" u="none" strike="noStrike">
                          <a:solidFill>
                            <a:srgbClr val="000000"/>
                          </a:solidFill>
                          <a:effectLst/>
                          <a:latin typeface="Times New Roman" panose="02020603050405020304" pitchFamily="18" charset="0"/>
                        </a:rPr>
                        <a:t>239,375,471.41</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1" i="0" u="none" strike="noStrike" dirty="0">
                          <a:solidFill>
                            <a:srgbClr val="000000"/>
                          </a:solidFill>
                          <a:effectLst/>
                          <a:latin typeface="Times New Roman" panose="02020603050405020304" pitchFamily="18" charset="0"/>
                        </a:rPr>
                        <a:t>280,825,875.77</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3292736157"/>
                  </a:ext>
                </a:extLst>
              </a:tr>
              <a:tr h="178556">
                <a:tc>
                  <a:txBody>
                    <a:bodyPr/>
                    <a:lstStyle/>
                    <a:p>
                      <a:pPr algn="l" fontAlgn="ctr"/>
                      <a:r>
                        <a:rPr lang="en-US" sz="800" b="0" i="0" u="none" strike="noStrike">
                          <a:solidFill>
                            <a:srgbClr val="000000"/>
                          </a:solidFill>
                          <a:effectLst/>
                          <a:latin typeface="Times New Roman" panose="02020603050405020304" pitchFamily="18" charset="0"/>
                        </a:rPr>
                        <a:t>23</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Бусад дэлгэрэнгүй орлого</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dirty="0">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1699054251"/>
                  </a:ext>
                </a:extLst>
              </a:tr>
              <a:tr h="188478">
                <a:tc>
                  <a:txBody>
                    <a:bodyPr/>
                    <a:lstStyle/>
                    <a:p>
                      <a:pPr algn="l" fontAlgn="ctr"/>
                      <a:r>
                        <a:rPr lang="en-US" sz="800" b="0" i="0" u="none" strike="noStrike">
                          <a:solidFill>
                            <a:srgbClr val="000000"/>
                          </a:solidFill>
                          <a:effectLst/>
                          <a:latin typeface="Times New Roman" panose="02020603050405020304" pitchFamily="18" charset="0"/>
                        </a:rPr>
                        <a:t>23.1</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Хөрөнгийн дахин үнэлгээний нэмэгдэлийн зөрүү</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dirty="0">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3139126354"/>
                  </a:ext>
                </a:extLst>
              </a:tr>
              <a:tr h="178556">
                <a:tc>
                  <a:txBody>
                    <a:bodyPr/>
                    <a:lstStyle/>
                    <a:p>
                      <a:pPr algn="l" fontAlgn="ctr"/>
                      <a:r>
                        <a:rPr lang="en-US" sz="800" b="0" i="0" u="none" strike="noStrike">
                          <a:solidFill>
                            <a:srgbClr val="000000"/>
                          </a:solidFill>
                          <a:effectLst/>
                          <a:latin typeface="Times New Roman" panose="02020603050405020304" pitchFamily="18" charset="0"/>
                        </a:rPr>
                        <a:t>23.2</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Гадаад валютын хөрвүүлэлтийн зөрүү</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dirty="0">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1997976275"/>
                  </a:ext>
                </a:extLst>
              </a:tr>
              <a:tr h="178556">
                <a:tc>
                  <a:txBody>
                    <a:bodyPr/>
                    <a:lstStyle/>
                    <a:p>
                      <a:pPr algn="l" fontAlgn="ctr"/>
                      <a:r>
                        <a:rPr lang="en-US" sz="800" b="0" i="0" u="none" strike="noStrike">
                          <a:solidFill>
                            <a:srgbClr val="000000"/>
                          </a:solidFill>
                          <a:effectLst/>
                          <a:latin typeface="Times New Roman" panose="02020603050405020304" pitchFamily="18" charset="0"/>
                        </a:rPr>
                        <a:t>23.3</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0" i="0" u="none" strike="noStrike">
                          <a:solidFill>
                            <a:srgbClr val="000000"/>
                          </a:solidFill>
                          <a:effectLst/>
                          <a:latin typeface="Times New Roman" panose="02020603050405020304" pitchFamily="18" charset="0"/>
                        </a:rPr>
                        <a:t>  Бусад олз ( гарз )</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0" i="0" u="none" strike="noStrike">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0" i="0" u="none" strike="noStrike" dirty="0">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738597736"/>
                  </a:ext>
                </a:extLst>
              </a:tr>
              <a:tr h="178556">
                <a:tc>
                  <a:txBody>
                    <a:bodyPr/>
                    <a:lstStyle/>
                    <a:p>
                      <a:pPr algn="l" fontAlgn="ctr"/>
                      <a:r>
                        <a:rPr lang="en-US" sz="800" b="0" i="0" u="none" strike="noStrike">
                          <a:solidFill>
                            <a:srgbClr val="000000"/>
                          </a:solidFill>
                          <a:effectLst/>
                          <a:latin typeface="Times New Roman" panose="02020603050405020304" pitchFamily="18" charset="0"/>
                        </a:rPr>
                        <a:t>24</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gridSpan="2">
                  <a:txBody>
                    <a:bodyPr/>
                    <a:lstStyle/>
                    <a:p>
                      <a:pPr algn="l" fontAlgn="ctr"/>
                      <a:r>
                        <a:rPr lang="mn-MN" sz="900" b="1" i="0" u="none" strike="noStrike">
                          <a:solidFill>
                            <a:srgbClr val="000000"/>
                          </a:solidFill>
                          <a:effectLst/>
                          <a:latin typeface="Times New Roman" panose="02020603050405020304" pitchFamily="18" charset="0"/>
                        </a:rPr>
                        <a:t>  Орлогын нийт дүн</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hMerge="1">
                  <a:txBody>
                    <a:bodyPr/>
                    <a:lstStyle/>
                    <a:p>
                      <a:endParaRPr lang="en-US"/>
                    </a:p>
                  </a:txBody>
                  <a:tcPr/>
                </a:tc>
                <a:tc>
                  <a:txBody>
                    <a:bodyPr/>
                    <a:lstStyle/>
                    <a:p>
                      <a:pPr algn="r" fontAlgn="ctr"/>
                      <a:r>
                        <a:rPr lang="en-US" sz="900" b="1" i="0" u="none" strike="noStrike">
                          <a:solidFill>
                            <a:srgbClr val="000000"/>
                          </a:solidFill>
                          <a:effectLst/>
                          <a:latin typeface="Times New Roman" panose="02020603050405020304" pitchFamily="18" charset="0"/>
                        </a:rPr>
                        <a:t>239,375,471.41</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tc>
                  <a:txBody>
                    <a:bodyPr/>
                    <a:lstStyle/>
                    <a:p>
                      <a:pPr algn="r" fontAlgn="ctr"/>
                      <a:r>
                        <a:rPr lang="en-US" sz="900" b="1" i="0" u="none" strike="noStrike" dirty="0">
                          <a:solidFill>
                            <a:srgbClr val="000000"/>
                          </a:solidFill>
                          <a:effectLst/>
                          <a:latin typeface="Times New Roman" panose="02020603050405020304" pitchFamily="18" charset="0"/>
                        </a:rPr>
                        <a:t>280,825,875.77</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w="6350" cap="flat" cmpd="sng" algn="ctr">
                      <a:solidFill>
                        <a:srgbClr val="D2B48C"/>
                      </a:solidFill>
                      <a:prstDash val="solid"/>
                      <a:round/>
                      <a:headEnd type="none" w="med" len="med"/>
                      <a:tailEnd type="none" w="med" len="med"/>
                    </a:lnB>
                  </a:tcPr>
                </a:tc>
                <a:extLst>
                  <a:ext uri="{0D108BD9-81ED-4DB2-BD59-A6C34878D82A}">
                    <a16:rowId xmlns:a16="http://schemas.microsoft.com/office/drawing/2014/main" val="1785674621"/>
                  </a:ext>
                </a:extLst>
              </a:tr>
              <a:tr h="188478">
                <a:tc>
                  <a:txBody>
                    <a:bodyPr/>
                    <a:lstStyle/>
                    <a:p>
                      <a:pPr algn="l" fontAlgn="ctr"/>
                      <a:r>
                        <a:rPr lang="en-US" sz="800" b="0" i="0" u="none" strike="noStrike">
                          <a:solidFill>
                            <a:srgbClr val="000000"/>
                          </a:solidFill>
                          <a:effectLst/>
                          <a:latin typeface="Times New Roman" panose="02020603050405020304" pitchFamily="18" charset="0"/>
                        </a:rPr>
                        <a:t>25</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a:noFill/>
                    </a:lnB>
                  </a:tcPr>
                </a:tc>
                <a:tc gridSpan="2">
                  <a:txBody>
                    <a:bodyPr/>
                    <a:lstStyle/>
                    <a:p>
                      <a:pPr algn="l" fontAlgn="ctr"/>
                      <a:r>
                        <a:rPr lang="mn-MN" sz="900" b="1" i="0" u="none" strike="noStrike">
                          <a:solidFill>
                            <a:srgbClr val="000000"/>
                          </a:solidFill>
                          <a:effectLst/>
                          <a:latin typeface="Times New Roman" panose="02020603050405020304" pitchFamily="18" charset="0"/>
                        </a:rPr>
                        <a:t>  Нэгж хувьцаанд ноогдох суурь ашиг ( алдагдал )</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a:noFill/>
                    </a:lnB>
                  </a:tcPr>
                </a:tc>
                <a:tc hMerge="1">
                  <a:txBody>
                    <a:bodyPr/>
                    <a:lstStyle/>
                    <a:p>
                      <a:endParaRPr lang="en-US"/>
                    </a:p>
                  </a:txBody>
                  <a:tcPr/>
                </a:tc>
                <a:tc>
                  <a:txBody>
                    <a:bodyPr/>
                    <a:lstStyle/>
                    <a:p>
                      <a:pPr algn="r" fontAlgn="ctr"/>
                      <a:r>
                        <a:rPr lang="en-US" sz="900" b="1" i="0" u="none" strike="noStrike">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a:noFill/>
                    </a:lnB>
                  </a:tcPr>
                </a:tc>
                <a:tc>
                  <a:txBody>
                    <a:bodyPr/>
                    <a:lstStyle/>
                    <a:p>
                      <a:pPr algn="r" fontAlgn="ctr"/>
                      <a:r>
                        <a:rPr lang="en-US" sz="900" b="1" i="0" u="none" strike="noStrike" dirty="0">
                          <a:solidFill>
                            <a:srgbClr val="000000"/>
                          </a:solidFill>
                          <a:effectLst/>
                          <a:latin typeface="Times New Roman" panose="02020603050405020304" pitchFamily="18" charset="0"/>
                        </a:rPr>
                        <a:t>0.00</a:t>
                      </a:r>
                    </a:p>
                  </a:txBody>
                  <a:tcPr marL="5863" marR="5863" marT="5863" marB="0" anchor="ctr">
                    <a:lnL w="6350" cap="flat" cmpd="sng" algn="ctr">
                      <a:solidFill>
                        <a:srgbClr val="D2B48C"/>
                      </a:solidFill>
                      <a:prstDash val="solid"/>
                      <a:round/>
                      <a:headEnd type="none" w="med" len="med"/>
                      <a:tailEnd type="none" w="med" len="med"/>
                    </a:lnL>
                    <a:lnR w="6350" cap="flat" cmpd="sng" algn="ctr">
                      <a:solidFill>
                        <a:srgbClr val="D2B48C"/>
                      </a:solidFill>
                      <a:prstDash val="solid"/>
                      <a:round/>
                      <a:headEnd type="none" w="med" len="med"/>
                      <a:tailEnd type="none" w="med" len="med"/>
                    </a:lnR>
                    <a:lnT w="6350" cap="flat" cmpd="sng" algn="ctr">
                      <a:solidFill>
                        <a:srgbClr val="D2B48C"/>
                      </a:solidFill>
                      <a:prstDash val="solid"/>
                      <a:round/>
                      <a:headEnd type="none" w="med" len="med"/>
                      <a:tailEnd type="none" w="med" len="med"/>
                    </a:lnT>
                    <a:lnB>
                      <a:noFill/>
                    </a:lnB>
                  </a:tcPr>
                </a:tc>
                <a:extLst>
                  <a:ext uri="{0D108BD9-81ED-4DB2-BD59-A6C34878D82A}">
                    <a16:rowId xmlns:a16="http://schemas.microsoft.com/office/drawing/2014/main" val="444619990"/>
                  </a:ext>
                </a:extLst>
              </a:tr>
            </a:tbl>
          </a:graphicData>
        </a:graphic>
      </p:graphicFrame>
    </p:spTree>
    <p:extLst>
      <p:ext uri="{BB962C8B-B14F-4D97-AF65-F5344CB8AC3E}">
        <p14:creationId xmlns:p14="http://schemas.microsoft.com/office/powerpoint/2010/main" val="1465552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8543" y="615141"/>
            <a:ext cx="6379406" cy="773084"/>
          </a:xfrm>
        </p:spPr>
        <p:txBody>
          <a:bodyPr>
            <a:noAutofit/>
          </a:bodyPr>
          <a:lstStyle/>
          <a:p>
            <a:pPr algn="ctr"/>
            <a:r>
              <a:rPr lang="mn-MN"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САНХҮҮГИЙН ЧИГЛЭЛЭЭР  </a:t>
            </a:r>
            <a:endParaRPr lang="en-US" sz="1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97669" y="1388225"/>
            <a:ext cx="10331836" cy="4979323"/>
          </a:xfrm>
          <a:prstGeom prst="rect">
            <a:avLst/>
          </a:prstGeom>
        </p:spPr>
      </p:pic>
    </p:spTree>
    <p:extLst>
      <p:ext uri="{BB962C8B-B14F-4D97-AF65-F5344CB8AC3E}">
        <p14:creationId xmlns:p14="http://schemas.microsoft.com/office/powerpoint/2010/main" val="1814407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151" y="2409505"/>
            <a:ext cx="3727645" cy="1492132"/>
          </a:xfrm>
        </p:spPr>
        <p:txBody>
          <a:bodyPr>
            <a:normAutofit fontScale="90000"/>
          </a:bodyPr>
          <a:lstStyle/>
          <a:p>
            <a:pPr algn="ctr"/>
            <a:r>
              <a:rPr lang="mn-MN" sz="3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САНХҮҮГИЙН ЧИГЛЭЛЭЭР </a:t>
            </a:r>
            <a:br>
              <a:rPr lang="mn-MN" sz="3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br>
            <a:r>
              <a:rPr lang="mn-MN" sz="2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/Мөнгөн гүйлгээний тайлан/</a:t>
            </a:r>
            <a:endPar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4" name="Content Placeholder 3"/>
          <p:cNvPicPr>
            <a:picLocks noGrp="1" noChangeAspect="1"/>
          </p:cNvPicPr>
          <p:nvPr>
            <p:ph idx="1"/>
          </p:nvPr>
        </p:nvPicPr>
        <p:blipFill>
          <a:blip r:embed="rId2"/>
          <a:stretch>
            <a:fillRect/>
          </a:stretch>
        </p:blipFill>
        <p:spPr>
          <a:xfrm>
            <a:off x="6518072" y="306977"/>
            <a:ext cx="5203666" cy="6385560"/>
          </a:xfrm>
          <a:prstGeom prst="rect">
            <a:avLst/>
          </a:prstGeom>
        </p:spPr>
      </p:pic>
    </p:spTree>
    <p:extLst>
      <p:ext uri="{BB962C8B-B14F-4D97-AF65-F5344CB8AC3E}">
        <p14:creationId xmlns:p14="http://schemas.microsoft.com/office/powerpoint/2010/main" val="23790353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1610" y="2142308"/>
            <a:ext cx="10058400" cy="4111238"/>
          </a:xfrm>
        </p:spPr>
        <p:txBody>
          <a:bodyPr>
            <a:normAutofit/>
          </a:bodyPr>
          <a:lstStyle/>
          <a:p>
            <a:pPr marL="0" indent="0" algn="ctr">
              <a:buNone/>
            </a:pP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АНХААРАЛ ТАВЬСАНД БАЯРЛАЛАА.</a:t>
            </a:r>
            <a:r>
              <a:rPr lang="mn-MN"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a:t>
            </a: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p>
          <a:p>
            <a:pPr marL="0" indent="0" algn="ctr">
              <a:buNone/>
            </a:pPr>
            <a:endParaRPr lang="en-US" sz="6000" dirty="0" smtClean="0">
              <a:solidFill>
                <a:schemeClr val="accent3">
                  <a:lumMod val="75000"/>
                </a:schemeClr>
              </a:solidFill>
              <a:latin typeface="Times New Roman" panose="02020603050405020304" pitchFamily="18" charset="0"/>
              <a:cs typeface="Times New Roman" panose="02020603050405020304" pitchFamily="18" charset="0"/>
            </a:endParaRPr>
          </a:p>
          <a:p>
            <a:pPr algn="ct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707" y="590204"/>
            <a:ext cx="9172483" cy="1296785"/>
          </a:xfrm>
        </p:spPr>
        <p:txBody>
          <a:bodyPr>
            <a:noAutofit/>
          </a:bodyPr>
          <a:lstStyle/>
          <a:p>
            <a:r>
              <a:rPr lang="mn-MN"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КОМПАНИЙН ЕРӨНХИЙ ТАНИЛЦУУЛГА</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544114" y="2600698"/>
            <a:ext cx="5647886" cy="4596937"/>
          </a:xfrm>
        </p:spPr>
        <p:txBody>
          <a:bodyPr>
            <a:normAutofit fontScale="70000" lnSpcReduction="20000"/>
          </a:bodyPr>
          <a:lstStyle/>
          <a:p>
            <a:pPr>
              <a:lnSpc>
                <a:spcPct val="100000"/>
              </a:lnSpc>
            </a:pPr>
            <a:r>
              <a:rPr lang="mn-MN" b="1" dirty="0" smtClean="0">
                <a:latin typeface="Times New Roman" panose="02020603050405020304" pitchFamily="18" charset="0"/>
                <a:cs typeface="Times New Roman" panose="02020603050405020304" pitchFamily="18" charset="0"/>
              </a:rPr>
              <a:t>Компанийн нэр: </a:t>
            </a:r>
            <a:r>
              <a:rPr lang="mn-MN" dirty="0" smtClean="0">
                <a:latin typeface="Times New Roman" panose="02020603050405020304" pitchFamily="18" charset="0"/>
                <a:cs typeface="Times New Roman" panose="02020603050405020304" pitchFamily="18" charset="0"/>
              </a:rPr>
              <a:t>“Атар Өргөө” ХК</a:t>
            </a:r>
          </a:p>
          <a:p>
            <a:pPr>
              <a:lnSpc>
                <a:spcPct val="100000"/>
              </a:lnSpc>
            </a:pPr>
            <a:r>
              <a:rPr lang="mn-MN" b="1" dirty="0" smtClean="0">
                <a:latin typeface="Times New Roman" panose="02020603050405020304" pitchFamily="18" charset="0"/>
                <a:cs typeface="Times New Roman" panose="02020603050405020304" pitchFamily="18" charset="0"/>
              </a:rPr>
              <a:t>Үйл ажиллагааны чиглэл: </a:t>
            </a:r>
            <a:r>
              <a:rPr lang="mn-MN" dirty="0" smtClean="0">
                <a:latin typeface="Times New Roman" panose="02020603050405020304" pitchFamily="18" charset="0"/>
                <a:cs typeface="Times New Roman" panose="02020603050405020304" pitchFamily="18" charset="0"/>
              </a:rPr>
              <a:t>Талх, талхан бүтээгдэхүүн үйлдвэрлэлт, борлуулалт</a:t>
            </a:r>
          </a:p>
          <a:p>
            <a:pPr>
              <a:lnSpc>
                <a:spcPct val="100000"/>
              </a:lnSpc>
            </a:pPr>
            <a:r>
              <a:rPr lang="mn-MN" b="1" dirty="0" smtClean="0">
                <a:latin typeface="Times New Roman" panose="02020603050405020304" pitchFamily="18" charset="0"/>
                <a:cs typeface="Times New Roman" panose="02020603050405020304" pitchFamily="18" charset="0"/>
              </a:rPr>
              <a:t>Компанийн хаяг байршил: </a:t>
            </a:r>
            <a:r>
              <a:rPr lang="mn-MN" dirty="0" smtClean="0">
                <a:latin typeface="Times New Roman" panose="02020603050405020304" pitchFamily="18" charset="0"/>
                <a:cs typeface="Times New Roman" panose="02020603050405020304" pitchFamily="18" charset="0"/>
              </a:rPr>
              <a:t>Улаанбаатар хот, Хан-уул дүүрэг, 3-р хороо, Чингийн өргөн чөлөө-20</a:t>
            </a:r>
          </a:p>
          <a:p>
            <a:pPr>
              <a:lnSpc>
                <a:spcPct val="100000"/>
              </a:lnSpc>
            </a:pPr>
            <a:r>
              <a:rPr lang="mn-MN" b="1" dirty="0" smtClean="0">
                <a:latin typeface="Times New Roman" panose="02020603050405020304" pitchFamily="18" charset="0"/>
                <a:cs typeface="Times New Roman" panose="02020603050405020304" pitchFamily="18" charset="0"/>
              </a:rPr>
              <a:t>Шуудангийн хаяг: </a:t>
            </a:r>
            <a:r>
              <a:rPr lang="mn-MN" dirty="0" smtClean="0">
                <a:latin typeface="Times New Roman" panose="02020603050405020304" pitchFamily="18" charset="0"/>
                <a:cs typeface="Times New Roman" panose="02020603050405020304" pitchFamily="18" charset="0"/>
              </a:rPr>
              <a:t>Улаанбаатар 17060, өөрийн байр</a:t>
            </a:r>
          </a:p>
          <a:p>
            <a:pPr>
              <a:lnSpc>
                <a:spcPct val="100000"/>
              </a:lnSpc>
            </a:pPr>
            <a:r>
              <a:rPr lang="mn-MN" b="1" dirty="0" smtClean="0">
                <a:latin typeface="Times New Roman" panose="02020603050405020304" pitchFamily="18" charset="0"/>
                <a:cs typeface="Times New Roman" panose="02020603050405020304" pitchFamily="18" charset="0"/>
              </a:rPr>
              <a:t>Утас, Факс: </a:t>
            </a:r>
            <a:r>
              <a:rPr lang="mn-MN" dirty="0" smtClean="0">
                <a:latin typeface="Times New Roman" panose="02020603050405020304" pitchFamily="18" charset="0"/>
                <a:cs typeface="Times New Roman" panose="02020603050405020304" pitchFamily="18" charset="0"/>
              </a:rPr>
              <a:t>+976 11 342130, +976 11 342132, 70118902</a:t>
            </a:r>
          </a:p>
          <a:p>
            <a:pPr>
              <a:lnSpc>
                <a:spcPct val="100000"/>
              </a:lnSpc>
            </a:pPr>
            <a:r>
              <a:rPr lang="mn-MN" b="1" dirty="0" smtClean="0">
                <a:latin typeface="Times New Roman" panose="02020603050405020304" pitchFamily="18" charset="0"/>
                <a:cs typeface="Times New Roman" panose="02020603050405020304" pitchFamily="18" charset="0"/>
              </a:rPr>
              <a:t>И-Мэйл хаяг: </a:t>
            </a:r>
            <a:r>
              <a:rPr lang="en-US" dirty="0" smtClean="0">
                <a:latin typeface="Times New Roman" panose="02020603050405020304" pitchFamily="18" charset="0"/>
                <a:cs typeface="Times New Roman" panose="02020603050405020304" pitchFamily="18" charset="0"/>
                <a:hlinkClick r:id="rId2"/>
              </a:rPr>
              <a:t>mail@atarurguu.mn</a:t>
            </a:r>
            <a:endParaRPr lang="en-US" dirty="0" smtClean="0">
              <a:latin typeface="Times New Roman" panose="02020603050405020304" pitchFamily="18" charset="0"/>
              <a:cs typeface="Times New Roman" panose="02020603050405020304" pitchFamily="18" charset="0"/>
            </a:endParaRPr>
          </a:p>
          <a:p>
            <a:pPr>
              <a:lnSpc>
                <a:spcPct val="100000"/>
              </a:lnSpc>
            </a:pPr>
            <a:r>
              <a:rPr lang="mn-MN" b="1" dirty="0" smtClean="0">
                <a:latin typeface="Times New Roman" panose="02020603050405020304" pitchFamily="18" charset="0"/>
                <a:cs typeface="Times New Roman" panose="02020603050405020304" pitchFamily="18" charset="0"/>
              </a:rPr>
              <a:t>Вэб сайт: </a:t>
            </a:r>
            <a:r>
              <a:rPr lang="en-US" dirty="0" smtClean="0">
                <a:latin typeface="Times New Roman" panose="02020603050405020304" pitchFamily="18" charset="0"/>
                <a:cs typeface="Times New Roman" panose="02020603050405020304" pitchFamily="18" charset="0"/>
                <a:hlinkClick r:id="rId3"/>
              </a:rPr>
              <a:t>www.atarurguu.mn</a:t>
            </a:r>
            <a:endParaRPr lang="en-US" dirty="0" smtClean="0">
              <a:latin typeface="Times New Roman" panose="02020603050405020304" pitchFamily="18" charset="0"/>
              <a:cs typeface="Times New Roman" panose="02020603050405020304" pitchFamily="18" charset="0"/>
            </a:endParaRPr>
          </a:p>
          <a:p>
            <a:pPr>
              <a:lnSpc>
                <a:spcPct val="100000"/>
              </a:lnSpc>
            </a:pPr>
            <a:r>
              <a:rPr lang="mn-MN" b="1" dirty="0" smtClean="0">
                <a:latin typeface="Times New Roman" panose="02020603050405020304" pitchFamily="18" charset="0"/>
                <a:cs typeface="Times New Roman" panose="02020603050405020304" pitchFamily="18" charset="0"/>
              </a:rPr>
              <a:t>Фэйсбүүк хаяг: </a:t>
            </a:r>
            <a:r>
              <a:rPr lang="mn-MN" dirty="0" smtClean="0">
                <a:latin typeface="Times New Roman" panose="02020603050405020304" pitchFamily="18" charset="0"/>
                <a:cs typeface="Times New Roman" panose="02020603050405020304" pitchFamily="18" charset="0"/>
              </a:rPr>
              <a:t>Атар өргөө хүнсний үйлдвэр</a:t>
            </a:r>
            <a:endParaRPr lang="en-US" dirty="0" smtClean="0">
              <a:latin typeface="Times New Roman" panose="02020603050405020304" pitchFamily="18" charset="0"/>
              <a:cs typeface="Times New Roman" panose="02020603050405020304" pitchFamily="18" charset="0"/>
            </a:endParaRPr>
          </a:p>
          <a:p>
            <a:pPr>
              <a:lnSpc>
                <a:spcPct val="100000"/>
              </a:lnSpc>
            </a:pPr>
            <a:r>
              <a:rPr lang="mn-MN" b="1" dirty="0" smtClean="0">
                <a:latin typeface="Times New Roman" panose="02020603050405020304" pitchFamily="18" charset="0"/>
                <a:cs typeface="Times New Roman" panose="02020603050405020304" pitchFamily="18" charset="0"/>
              </a:rPr>
              <a:t>ТУЗ-ийн дарга: </a:t>
            </a:r>
            <a:r>
              <a:rPr lang="mn-MN" dirty="0" smtClean="0">
                <a:latin typeface="Times New Roman" panose="02020603050405020304" pitchFamily="18" charset="0"/>
                <a:cs typeface="Times New Roman" panose="02020603050405020304" pitchFamily="18" charset="0"/>
              </a:rPr>
              <a:t>Бэрэнбарал овогтой Мөнхдалай</a:t>
            </a:r>
          </a:p>
          <a:p>
            <a:pPr>
              <a:lnSpc>
                <a:spcPct val="100000"/>
              </a:lnSpc>
            </a:pPr>
            <a:r>
              <a:rPr lang="mn-MN" b="1" dirty="0" smtClean="0">
                <a:latin typeface="Times New Roman" panose="02020603050405020304" pitchFamily="18" charset="0"/>
                <a:cs typeface="Times New Roman" panose="02020603050405020304" pitchFamily="18" charset="0"/>
              </a:rPr>
              <a:t>Гүйцэтгэх захирал: </a:t>
            </a:r>
            <a:r>
              <a:rPr lang="mn-MN" dirty="0" smtClean="0">
                <a:latin typeface="Times New Roman" panose="02020603050405020304" pitchFamily="18" charset="0"/>
                <a:cs typeface="Times New Roman" panose="02020603050405020304" pitchFamily="18" charset="0"/>
              </a:rPr>
              <a:t>Жамц овогтой Сайнбилэг </a:t>
            </a:r>
          </a:p>
          <a:p>
            <a:pPr>
              <a:lnSpc>
                <a:spcPct val="100000"/>
              </a:lnSpc>
            </a:pPr>
            <a:r>
              <a:rPr lang="mn-MN" b="1" dirty="0" smtClean="0">
                <a:latin typeface="Times New Roman" panose="02020603050405020304" pitchFamily="18" charset="0"/>
                <a:cs typeface="Times New Roman" panose="02020603050405020304" pitchFamily="18" charset="0"/>
              </a:rPr>
              <a:t>Үүсгэн байгууллагдсан огноо: </a:t>
            </a:r>
            <a:r>
              <a:rPr lang="mn-MN" dirty="0" smtClean="0">
                <a:latin typeface="Times New Roman" panose="02020603050405020304" pitchFamily="18" charset="0"/>
                <a:cs typeface="Times New Roman" panose="02020603050405020304" pitchFamily="18" charset="0"/>
              </a:rPr>
              <a:t>1941 он</a:t>
            </a:r>
          </a:p>
          <a:p>
            <a:pPr>
              <a:lnSpc>
                <a:spcPct val="100000"/>
              </a:lnSpc>
            </a:pPr>
            <a:r>
              <a:rPr lang="mn-MN" b="1" dirty="0" smtClean="0">
                <a:latin typeface="Times New Roman" panose="02020603050405020304" pitchFamily="18" charset="0"/>
                <a:cs typeface="Times New Roman" panose="02020603050405020304" pitchFamily="18" charset="0"/>
              </a:rPr>
              <a:t>Ажилчдын тоо: </a:t>
            </a:r>
            <a:r>
              <a:rPr lang="mn-MN" dirty="0" smtClean="0">
                <a:latin typeface="Times New Roman" panose="02020603050405020304" pitchFamily="18" charset="0"/>
                <a:cs typeface="Times New Roman" panose="02020603050405020304" pitchFamily="18" charset="0"/>
              </a:rPr>
              <a:t>300 гаруй</a:t>
            </a:r>
            <a:endParaRPr lang="mn-MN" dirty="0" smtClean="0">
              <a:latin typeface="Times New Roman" panose="02020603050405020304" pitchFamily="18" charset="0"/>
              <a:cs typeface="Times New Roman" panose="02020603050405020304" pitchFamily="18" charset="0"/>
            </a:endParaRPr>
          </a:p>
          <a:p>
            <a:pPr marL="0" indent="0">
              <a:lnSpc>
                <a:spcPct val="100000"/>
              </a:lnSpc>
              <a:buNone/>
            </a:pPr>
            <a:endParaRPr lang="mn-MN" b="1" dirty="0" smtClean="0">
              <a:latin typeface="Times New Roman" panose="02020603050405020304" pitchFamily="18" charset="0"/>
              <a:cs typeface="Times New Roman" panose="02020603050405020304" pitchFamily="18" charset="0"/>
            </a:endParaRPr>
          </a:p>
          <a:p>
            <a:pPr>
              <a:lnSpc>
                <a:spcPct val="100000"/>
              </a:lnSpc>
            </a:pPr>
            <a:endParaRPr lang="en-US" dirty="0" smtClean="0">
              <a:latin typeface="Times New Roman" panose="02020603050405020304" pitchFamily="18" charset="0"/>
              <a:cs typeface="Times New Roman" panose="02020603050405020304" pitchFamily="18" charset="0"/>
            </a:endParaRPr>
          </a:p>
        </p:txBody>
      </p:sp>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644" y="2261062"/>
            <a:ext cx="4467478" cy="4596937"/>
          </a:xfrm>
          <a:prstGeom prst="rect">
            <a:avLst/>
          </a:prstGeom>
        </p:spPr>
      </p:pic>
    </p:spTree>
    <p:extLst>
      <p:ext uri="{BB962C8B-B14F-4D97-AF65-F5344CB8AC3E}">
        <p14:creationId xmlns:p14="http://schemas.microsoft.com/office/powerpoint/2010/main" val="2509726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3710" y="382385"/>
            <a:ext cx="5498257" cy="814648"/>
          </a:xfrm>
        </p:spPr>
        <p:txBody>
          <a:bodyPr>
            <a:normAutofit/>
          </a:bodyPr>
          <a:lstStyle/>
          <a:p>
            <a:r>
              <a:rPr lang="mn-MN"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“АТАР-ӨРГӨӨ” ХК</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013678" y="1197033"/>
            <a:ext cx="10178322" cy="5694217"/>
          </a:xfrm>
        </p:spPr>
        <p:txBody>
          <a:bodyPr>
            <a:normAutofit fontScale="77500" lnSpcReduction="20000"/>
          </a:bodyPr>
          <a:lstStyle/>
          <a:p>
            <a:pPr>
              <a:lnSpc>
                <a:spcPct val="100000"/>
              </a:lnSpc>
              <a:buFont typeface="Wingdings" panose="05000000000000000000" pitchFamily="2" charset="2"/>
              <a:buChar char="Ø"/>
            </a:pPr>
            <a:r>
              <a:rPr lang="mn-MN" sz="1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Эрхэм зорилго:</a:t>
            </a:r>
          </a:p>
          <a:p>
            <a:pPr marL="0" indent="0" algn="just">
              <a:lnSpc>
                <a:spcPct val="100000"/>
              </a:lnSpc>
              <a:buNone/>
            </a:pPr>
            <a:r>
              <a:rPr lang="mn-MN" sz="1800" i="1" dirty="0" smtClean="0">
                <a:latin typeface="Times New Roman" panose="02020603050405020304" pitchFamily="18" charset="0"/>
                <a:cs typeface="Times New Roman" panose="02020603050405020304" pitchFamily="18" charset="0"/>
              </a:rPr>
              <a:t>“Өглөө бүр танай ширээнд” Хүнсний эрүүл ахуй , аюулгүй байдал, чанарын олон  улсын стандартын дагуу технологийн шинэчлэлийг нэвтрүүлэн чанартай бүтээгдэхүүнийг соёлтой үйлчилгээгээр хүргэх нь бидний эрхэм зорилго юм. </a:t>
            </a:r>
          </a:p>
          <a:p>
            <a:pPr>
              <a:lnSpc>
                <a:spcPct val="100000"/>
              </a:lnSpc>
              <a:buFont typeface="Wingdings" panose="05000000000000000000" pitchFamily="2" charset="2"/>
              <a:buChar char="Ø"/>
            </a:pPr>
            <a:r>
              <a:rPr lang="mn-MN" sz="1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Алсын хараа:</a:t>
            </a:r>
          </a:p>
          <a:p>
            <a:pPr marL="0" indent="0" algn="just">
              <a:lnSpc>
                <a:spcPct val="100000"/>
              </a:lnSpc>
              <a:buNone/>
            </a:pPr>
            <a:r>
              <a:rPr lang="mn-MN" sz="1800" i="1" dirty="0" smtClean="0">
                <a:latin typeface="Times New Roman" panose="02020603050405020304" pitchFamily="18" charset="0"/>
                <a:cs typeface="Times New Roman" panose="02020603050405020304" pitchFamily="18" charset="0"/>
              </a:rPr>
              <a:t>“Атар өргөө Талхны ууган үйлдвэр” -ийн хуримтлуулсан баялаг туршлага, Монгол эх орныхоо хөрсөнд тарьж ургуулсан цэвэр түүхий эдээр амт чанарыг хослуулан, бүтээгдэхүүний өрсөлдөх чадварыг дээшлүүлэн хүнс үйлдвэрлэлийн салбарыг үргэлж манлайлан хөгжих болно.</a:t>
            </a:r>
          </a:p>
          <a:p>
            <a:pPr>
              <a:lnSpc>
                <a:spcPct val="100000"/>
              </a:lnSpc>
              <a:buFont typeface="Wingdings" panose="05000000000000000000" pitchFamily="2" charset="2"/>
              <a:buChar char="Ø"/>
            </a:pPr>
            <a:r>
              <a:rPr lang="mn-MN" sz="1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Бидний үнэт зүйлс:</a:t>
            </a:r>
          </a:p>
          <a:p>
            <a:pPr>
              <a:lnSpc>
                <a:spcPct val="100000"/>
              </a:lnSpc>
            </a:pPr>
            <a:r>
              <a:rPr lang="mn-MN" sz="1800" i="1" dirty="0" smtClean="0">
                <a:latin typeface="Times New Roman" panose="02020603050405020304" pitchFamily="18" charset="0"/>
                <a:cs typeface="Times New Roman" panose="02020603050405020304" pitchFamily="18" charset="0"/>
              </a:rPr>
              <a:t>Хуулийн хүрээнд ажиллах</a:t>
            </a:r>
          </a:p>
          <a:p>
            <a:pPr>
              <a:lnSpc>
                <a:spcPct val="100000"/>
              </a:lnSpc>
            </a:pPr>
            <a:r>
              <a:rPr lang="mn-MN" sz="1800" i="1" dirty="0" smtClean="0">
                <a:latin typeface="Times New Roman" panose="02020603050405020304" pitchFamily="18" charset="0"/>
                <a:cs typeface="Times New Roman" panose="02020603050405020304" pitchFamily="18" charset="0"/>
              </a:rPr>
              <a:t>Ажилдаа өөриймсөг ханддаг, ёс зүйтэй, мэргэшсэн ажилтнууд</a:t>
            </a:r>
          </a:p>
          <a:p>
            <a:pPr>
              <a:lnSpc>
                <a:spcPct val="100000"/>
              </a:lnSpc>
              <a:buFont typeface="Wingdings" panose="05000000000000000000" pitchFamily="2" charset="2"/>
              <a:buChar char="Ø"/>
            </a:pPr>
            <a:r>
              <a:rPr lang="mn-MN" sz="1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Манай стратеги:</a:t>
            </a:r>
          </a:p>
          <a:p>
            <a:pPr>
              <a:lnSpc>
                <a:spcPct val="100000"/>
              </a:lnSpc>
            </a:pPr>
            <a:r>
              <a:rPr lang="mn-MN" sz="1800" i="1" dirty="0" smtClean="0">
                <a:latin typeface="Times New Roman" panose="02020603050405020304" pitchFamily="18" charset="0"/>
                <a:cs typeface="Times New Roman" panose="02020603050405020304" pitchFamily="18" charset="0"/>
              </a:rPr>
              <a:t>Зах зээл дээрх нэр хүндээ тогтвортой хадгалж, борлуулалтыг нэмэгдүүлэх</a:t>
            </a:r>
          </a:p>
          <a:p>
            <a:pPr>
              <a:lnSpc>
                <a:spcPct val="100000"/>
              </a:lnSpc>
            </a:pPr>
            <a:r>
              <a:rPr lang="mn-MN" sz="1800" i="1" dirty="0" smtClean="0">
                <a:latin typeface="Times New Roman" panose="02020603050405020304" pitchFamily="18" charset="0"/>
                <a:cs typeface="Times New Roman" panose="02020603050405020304" pitchFamily="18" charset="0"/>
              </a:rPr>
              <a:t>Хэрэглэгчийн эрэлт хэрэгцээ, таашаалд нийцүүлэн бүтээгдэхүүний чанарыг сайжруулах</a:t>
            </a:r>
          </a:p>
          <a:p>
            <a:pPr>
              <a:lnSpc>
                <a:spcPct val="100000"/>
              </a:lnSpc>
            </a:pPr>
            <a:r>
              <a:rPr lang="mn-MN" sz="1800" i="1" dirty="0" smtClean="0">
                <a:latin typeface="Times New Roman" panose="02020603050405020304" pitchFamily="18" charset="0"/>
                <a:cs typeface="Times New Roman" panose="02020603050405020304" pitchFamily="18" charset="0"/>
              </a:rPr>
              <a:t>Үйлдвэрлэлийн үр ашгийг нэмэгдүүлж , бүтээмжийг дээшлүүлэх</a:t>
            </a:r>
          </a:p>
          <a:p>
            <a:pPr>
              <a:lnSpc>
                <a:spcPct val="100000"/>
              </a:lnSpc>
            </a:pPr>
            <a:r>
              <a:rPr lang="mn-MN" sz="1800" i="1" dirty="0" smtClean="0">
                <a:latin typeface="Times New Roman" panose="02020603050405020304" pitchFamily="18" charset="0"/>
                <a:cs typeface="Times New Roman" panose="02020603050405020304" pitchFamily="18" charset="0"/>
              </a:rPr>
              <a:t>Хамтран ажиллах соёлтой, бүтээлч, чадварлаг хамт олныг бүрдүүлэх</a:t>
            </a:r>
          </a:p>
          <a:p>
            <a:pPr>
              <a:lnSpc>
                <a:spcPct val="100000"/>
              </a:lnSpc>
              <a:buFont typeface="Wingdings" panose="05000000000000000000" pitchFamily="2" charset="2"/>
              <a:buChar char="Ø"/>
            </a:pPr>
            <a:r>
              <a:rPr lang="mn-MN" sz="1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Бидний зарчим:</a:t>
            </a:r>
          </a:p>
          <a:p>
            <a:pPr>
              <a:lnSpc>
                <a:spcPct val="100000"/>
              </a:lnSpc>
            </a:pPr>
            <a:r>
              <a:rPr lang="mn-MN" sz="1800" i="1" dirty="0" smtClean="0">
                <a:latin typeface="Times New Roman" panose="02020603050405020304" pitchFamily="18" charset="0"/>
                <a:cs typeface="Times New Roman" panose="02020603050405020304" pitchFamily="18" charset="0"/>
              </a:rPr>
              <a:t>Хэрэглэгчээ хүндлэх-Манай үйлдвэрт хөгжил дэвшлийг авчирна.</a:t>
            </a:r>
          </a:p>
          <a:p>
            <a:pPr>
              <a:lnSpc>
                <a:spcPct val="100000"/>
              </a:lnSpc>
            </a:pPr>
            <a:r>
              <a:rPr lang="mn-MN" sz="1800" i="1" dirty="0" smtClean="0">
                <a:latin typeface="Times New Roman" panose="02020603050405020304" pitchFamily="18" charset="0"/>
                <a:cs typeface="Times New Roman" panose="02020603050405020304" pitchFamily="18" charset="0"/>
              </a:rPr>
              <a:t>Чанар-Хэрэглэгчийнхээ шаардлагад нийцэж, тэдний таашаалыг хүлээнэ.</a:t>
            </a:r>
          </a:p>
          <a:p>
            <a:pPr>
              <a:lnSpc>
                <a:spcPct val="100000"/>
              </a:lnSpc>
            </a:pPr>
            <a:r>
              <a:rPr lang="mn-MN" sz="1800" i="1" dirty="0" smtClean="0">
                <a:latin typeface="Times New Roman" panose="02020603050405020304" pitchFamily="18" charset="0"/>
                <a:cs typeface="Times New Roman" panose="02020603050405020304" pitchFamily="18" charset="0"/>
              </a:rPr>
              <a:t>Орчин үетэй нийцэх-Үйл ажиллагаандаа шинэ технологи, шилдэг  менежментийг нэвтрүүлнэ.</a:t>
            </a:r>
          </a:p>
          <a:p>
            <a:pPr>
              <a:lnSpc>
                <a:spcPct val="100000"/>
              </a:lnSpc>
            </a:pPr>
            <a:r>
              <a:rPr lang="mn-MN" sz="1800" i="1" dirty="0" smtClean="0">
                <a:latin typeface="Times New Roman" panose="02020603050405020304" pitchFamily="18" charset="0"/>
                <a:cs typeface="Times New Roman" panose="02020603050405020304" pitchFamily="18" charset="0"/>
              </a:rPr>
              <a:t>Уламжлал-Олон жилийн туршлагадаа түшиглэн, цэвэр аюулгүй орц найрлагатай амт, чанартай талх, талхан бүтээгдэхүүн үйлдвэрлэнэ.</a:t>
            </a:r>
          </a:p>
          <a:p>
            <a:pPr marL="0" indent="0">
              <a:buNone/>
            </a:pPr>
            <a:endParaRPr lang="en-US" sz="1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682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118" y="961606"/>
            <a:ext cx="9147544" cy="1691949"/>
          </a:xfrm>
        </p:spPr>
        <p:txBody>
          <a:bodyPr>
            <a:normAutofit fontScale="90000"/>
          </a:bodyPr>
          <a:lstStyle/>
          <a:p>
            <a:pPr algn="ctr"/>
            <a:r>
              <a:rPr lang="mn-MN" sz="4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ҮЙЛ </a:t>
            </a:r>
            <a:r>
              <a:rPr lang="mn-MN" sz="49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АЖИЛЛАГАА</a:t>
            </a:r>
            <a:r>
              <a:rPr lang="mn-MN"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a:t>
            </a:r>
            <a:r>
              <a:rPr lang="mn-MN" sz="220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r>
            <a:br>
              <a:rPr lang="mn-MN" sz="220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br>
            <a:r>
              <a:rPr lang="mn-MN" sz="1800" dirty="0" smtClean="0">
                <a:latin typeface="Times New Roman" panose="02020603050405020304" pitchFamily="18" charset="0"/>
                <a:cs typeface="Times New Roman" panose="02020603050405020304" pitchFamily="18" charset="0"/>
              </a:rPr>
              <a:t>Манай </a:t>
            </a:r>
            <a:r>
              <a:rPr lang="mn-MN" sz="1800" dirty="0">
                <a:latin typeface="Times New Roman" panose="02020603050405020304" pitchFamily="18" charset="0"/>
                <a:cs typeface="Times New Roman" panose="02020603050405020304" pitchFamily="18" charset="0"/>
              </a:rPr>
              <a:t>компани нь төлөвлөлт, судалгаа, хөгжүүлэлтээс эхлээд түүхий эд бэлтгэн </a:t>
            </a:r>
            <a:r>
              <a:rPr lang="mn-MN" sz="1800" dirty="0" smtClean="0">
                <a:latin typeface="Times New Roman" panose="02020603050405020304" pitchFamily="18" charset="0"/>
                <a:cs typeface="Times New Roman" panose="02020603050405020304" pitchFamily="18" charset="0"/>
              </a:rPr>
              <a:t>нийлүүлэлт</a:t>
            </a:r>
            <a:r>
              <a:rPr lang="mn-MN" sz="1800" dirty="0">
                <a:latin typeface="Times New Roman" panose="02020603050405020304" pitchFamily="18" charset="0"/>
                <a:cs typeface="Times New Roman" panose="02020603050405020304" pitchFamily="18" charset="0"/>
              </a:rPr>
              <a:t>, үйлдвэрлэлт, түгээлт, </a:t>
            </a:r>
            <a:r>
              <a:rPr lang="mn-MN" sz="1800" dirty="0" smtClean="0">
                <a:latin typeface="Times New Roman" panose="02020603050405020304" pitchFamily="18" charset="0"/>
                <a:cs typeface="Times New Roman" panose="02020603050405020304" pitchFamily="18" charset="0"/>
              </a:rPr>
              <a:t>хадгалалт </a:t>
            </a:r>
            <a:r>
              <a:rPr lang="mn-MN" sz="1800" dirty="0">
                <a:latin typeface="Times New Roman" panose="02020603050405020304" pitchFamily="18" charset="0"/>
                <a:cs typeface="Times New Roman" panose="02020603050405020304" pitchFamily="18" charset="0"/>
              </a:rPr>
              <a:t>болон бэлэн бүтээгдэхүүн хэрэглэгчдэд очих хүртэл бүх үе шатанд хүнсний аюулгүй байдал, чанар стандартын </a:t>
            </a:r>
            <a:r>
              <a:rPr lang="mn-MN" sz="1800" dirty="0" smtClean="0">
                <a:latin typeface="Times New Roman" panose="02020603050405020304" pitchFamily="18" charset="0"/>
                <a:cs typeface="Times New Roman" panose="02020603050405020304" pitchFamily="18" charset="0"/>
              </a:rPr>
              <a:t>түвшинг хангаж </a:t>
            </a:r>
            <a:r>
              <a:rPr lang="mn-MN" sz="1800" dirty="0">
                <a:latin typeface="Times New Roman" panose="02020603050405020304" pitchFamily="18" charset="0"/>
                <a:cs typeface="Times New Roman" panose="02020603050405020304" pitchFamily="18" charset="0"/>
              </a:rPr>
              <a:t>ажилласаар ирсэн билээ.</a:t>
            </a:r>
            <a:br>
              <a:rPr lang="mn-MN" sz="1800" dirty="0">
                <a:latin typeface="Times New Roman" panose="02020603050405020304" pitchFamily="18" charset="0"/>
                <a:cs typeface="Times New Roman" panose="02020603050405020304" pitchFamily="18" charset="0"/>
              </a:rPr>
            </a:br>
            <a:endParaRPr lang="en-US" sz="13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242" t="3394" r="3322" b="9075"/>
          <a:stretch/>
        </p:blipFill>
        <p:spPr>
          <a:xfrm>
            <a:off x="1095480" y="2653555"/>
            <a:ext cx="1591275" cy="1346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357" r="2678"/>
          <a:stretch/>
        </p:blipFill>
        <p:spPr>
          <a:xfrm>
            <a:off x="5768563" y="2716824"/>
            <a:ext cx="1591275" cy="1346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7735" y="2690728"/>
            <a:ext cx="1593259" cy="1346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7407" y="2704355"/>
            <a:ext cx="1593259" cy="137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1415" y="2684494"/>
            <a:ext cx="1593259" cy="13591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Right Arrow 13"/>
          <p:cNvSpPr/>
          <p:nvPr/>
        </p:nvSpPr>
        <p:spPr>
          <a:xfrm>
            <a:off x="2768002" y="3187158"/>
            <a:ext cx="601898" cy="366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5130074" y="3187158"/>
            <a:ext cx="590088" cy="366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7456639" y="3194548"/>
            <a:ext cx="592367" cy="366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9787467" y="3200265"/>
            <a:ext cx="607147" cy="366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93702" y="4303455"/>
            <a:ext cx="1794829" cy="1785104"/>
          </a:xfrm>
          <a:prstGeom prst="rect">
            <a:avLst/>
          </a:prstGeom>
          <a:noFill/>
        </p:spPr>
        <p:txBody>
          <a:bodyPr wrap="square" rtlCol="0">
            <a:spAutoFit/>
          </a:bodyPr>
          <a:lstStyle/>
          <a:p>
            <a:pPr algn="ctr"/>
            <a:r>
              <a:rPr lang="mn-MN" sz="1000" b="1" dirty="0" smtClean="0">
                <a:latin typeface="Times New Roman" panose="02020603050405020304" pitchFamily="18" charset="0"/>
                <a:cs typeface="Times New Roman" panose="02020603050405020304" pitchFamily="18" charset="0"/>
              </a:rPr>
              <a:t>ТӨЛӨВЛӨЛТ,СУДАЛГААХӨГЖҮҮЛЭЛТ:               </a:t>
            </a:r>
            <a:r>
              <a:rPr lang="mn-MN" sz="1000" dirty="0" smtClean="0">
                <a:latin typeface="Times New Roman" panose="02020603050405020304" pitchFamily="18" charset="0"/>
                <a:cs typeface="Times New Roman" panose="02020603050405020304" pitchFamily="18" charset="0"/>
              </a:rPr>
              <a:t>Зах зээлийн эргэлт хэрэгцээнд бүрэн нийцсэн улмаар хэрэглэгчдийн сонирхол хүсэлтийг эрхэмлэн тэдний таашаалд нийцүүлсэн бүтээдэхүүн бий болгохоор төлөвлөж, судалгаа хөгжүүлэлтийг  хийн ажиллаж байна.</a:t>
            </a:r>
            <a:endParaRPr lang="en-US" sz="10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3230757" y="4303455"/>
            <a:ext cx="2011703" cy="2092881"/>
          </a:xfrm>
          <a:prstGeom prst="rect">
            <a:avLst/>
          </a:prstGeom>
          <a:noFill/>
        </p:spPr>
        <p:txBody>
          <a:bodyPr wrap="square" rtlCol="0">
            <a:spAutoFit/>
          </a:bodyPr>
          <a:lstStyle/>
          <a:p>
            <a:pPr algn="ctr"/>
            <a:r>
              <a:rPr lang="mn-MN" sz="1000" b="1" dirty="0" smtClean="0">
                <a:latin typeface="Times New Roman" panose="02020603050405020304" pitchFamily="18" charset="0"/>
                <a:cs typeface="Times New Roman" panose="02020603050405020304" pitchFamily="18" charset="0"/>
              </a:rPr>
              <a:t>ТҮҮХИЙ ЭД, МАТЕРИАЛ ТАТАН АВАЛТ:                             </a:t>
            </a:r>
            <a:r>
              <a:rPr lang="mn-MN" sz="1000" dirty="0" smtClean="0">
                <a:latin typeface="Times New Roman" panose="02020603050405020304" pitchFamily="18" charset="0"/>
                <a:cs typeface="Times New Roman" panose="02020603050405020304" pitchFamily="18" charset="0"/>
              </a:rPr>
              <a:t>Манай компани нь ямарч тохиолдолд үйлдвэрийн үйл ажиллагааг тасралтгүй хэвийн жигд байдлыг хангаж ажилладаг бөгөөд үүний зэрэгцээ олон улсын стандартын шаардлагад нийцсэн, стандартуудыг нэвтрүүлсэн гадаад, дотоодын нийлүүлэгчдээс түүхий эд материал хүлээн авч хамтран ажилладаг болно.</a:t>
            </a:r>
            <a:endParaRPr lang="en-US" sz="10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5720162" y="4308505"/>
            <a:ext cx="1751035" cy="2400657"/>
          </a:xfrm>
          <a:prstGeom prst="rect">
            <a:avLst/>
          </a:prstGeom>
          <a:noFill/>
        </p:spPr>
        <p:txBody>
          <a:bodyPr wrap="square" rtlCol="0">
            <a:spAutoFit/>
          </a:bodyPr>
          <a:lstStyle/>
          <a:p>
            <a:pPr algn="ctr"/>
            <a:r>
              <a:rPr lang="mn-MN" sz="1000" b="1" dirty="0" smtClean="0">
                <a:latin typeface="Times New Roman" panose="02020603050405020304" pitchFamily="18" charset="0"/>
                <a:cs typeface="Times New Roman" panose="02020603050405020304" pitchFamily="18" charset="0"/>
              </a:rPr>
              <a:t>ҮЙЛДВЭРЛЭЛТ:      </a:t>
            </a:r>
            <a:r>
              <a:rPr lang="mn-MN" sz="1000" dirty="0" smtClean="0">
                <a:latin typeface="Times New Roman" panose="02020603050405020304" pitchFamily="18" charset="0"/>
                <a:cs typeface="Times New Roman" panose="02020603050405020304" pitchFamily="18" charset="0"/>
              </a:rPr>
              <a:t>Манай компани нь  стандартад нийцсэн үйлдвэрийн тоног төхөөрөмжтэй бөгөөд үйл ажиллагаандаа чанар аюулгүй байдлын стандартуудыг нэвтрүүлэн ажилласаар ирсэн ба үйлдвэрлэлтийн үе шат бүртээ эрчим хүч, дулаан уур, усны хэмнэлт хийж хог хаягдалыг бууруулж ажиллахыг зорин ажиллаж байна.</a:t>
            </a:r>
            <a:endParaRPr lang="en-US" sz="10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7948899" y="4308505"/>
            <a:ext cx="2016368" cy="2400657"/>
          </a:xfrm>
          <a:prstGeom prst="rect">
            <a:avLst/>
          </a:prstGeom>
          <a:noFill/>
        </p:spPr>
        <p:txBody>
          <a:bodyPr wrap="square" rtlCol="0">
            <a:spAutoFit/>
          </a:bodyPr>
          <a:lstStyle/>
          <a:p>
            <a:pPr algn="ctr"/>
            <a:r>
              <a:rPr lang="mn-MN" sz="1000" b="1" dirty="0" smtClean="0">
                <a:latin typeface="Times New Roman" panose="02020603050405020304" pitchFamily="18" charset="0"/>
                <a:cs typeface="Times New Roman" panose="02020603050405020304" pitchFamily="18" charset="0"/>
              </a:rPr>
              <a:t>ЧАНАРЫН УДИРДЛАГА: </a:t>
            </a:r>
            <a:r>
              <a:rPr lang="mn-MN" sz="1000" dirty="0" smtClean="0">
                <a:latin typeface="Times New Roman" panose="02020603050405020304" pitchFamily="18" charset="0"/>
                <a:cs typeface="Times New Roman" panose="02020603050405020304" pitchFamily="18" charset="0"/>
              </a:rPr>
              <a:t>Манай компани нь шинэ бүтээгдэхүүн үйлдвэрлэн гарахаас эхлээд түүний түүхий эд материалын чанарыг шалган шинжилж хүлээн авах, хадгалах, эцсийн бүтээгдэхүүн үйлдвэрлэн түгээлтэнд гаргах хүртэлх бүхий л үйл ажиллагаанд чанар стандартын түвшинг ханган ажилладаг бөгөөд хэрэглэгчдийн хүсэл сонирхолд нийцсэн чанартай бүтээгдэхүүнүүдийг үйлдвэрлэн, зах зээлд нэвтрүүлж байна.</a:t>
            </a:r>
            <a:endParaRPr lang="en-US" sz="10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10047445" y="4303455"/>
            <a:ext cx="2226733" cy="2554545"/>
          </a:xfrm>
          <a:prstGeom prst="rect">
            <a:avLst/>
          </a:prstGeom>
          <a:noFill/>
        </p:spPr>
        <p:txBody>
          <a:bodyPr wrap="square" rtlCol="0">
            <a:spAutoFit/>
          </a:bodyPr>
          <a:lstStyle/>
          <a:p>
            <a:pPr algn="ctr"/>
            <a:r>
              <a:rPr lang="mn-MN" sz="1000" b="1" dirty="0" smtClean="0">
                <a:latin typeface="Times New Roman" panose="02020603050405020304" pitchFamily="18" charset="0"/>
                <a:cs typeface="Times New Roman" panose="02020603050405020304" pitchFamily="18" charset="0"/>
              </a:rPr>
              <a:t>БОРЛУУЛАЛТ, ТҮГЭЭЛТ:  </a:t>
            </a:r>
            <a:r>
              <a:rPr lang="mn-MN" sz="1000" dirty="0" smtClean="0">
                <a:latin typeface="Times New Roman" panose="02020603050405020304" pitchFamily="18" charset="0"/>
                <a:cs typeface="Times New Roman" panose="02020603050405020304" pitchFamily="18" charset="0"/>
              </a:rPr>
              <a:t>Манай компани нь үйлдвэрээс шинэхэн гарсан бүтээгдэхүүнүүдээ нийслэл хотын 9-н дүүрэгт хүргэлт түгээлт хийж хамтран ажилладаг харилцагчаар дамжуулан хэрэглэгчдийн гарт хүргэдэг. Эрүүл ахуй, чанар, стандартыг нэн тэргүүнд тавьж ажилладагын хувьд “Хүнсний бүтээгдэхүүний аюулгүй байдлыг хангах тухай хууль”, “Хүнсний эрүүл ахуйн тухай хууль”, “Хүнсний тухай хууль” зэрэг хуулиудыг мөрдлөгө болгон хуулийн хүрээнд борлуулалтын үйл ажиллагааг гүйцэтгэдэг болно.</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51575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605" y="1163781"/>
            <a:ext cx="6911420" cy="739833"/>
          </a:xfrm>
        </p:spPr>
        <p:txBody>
          <a:bodyPr>
            <a:normAutofit/>
          </a:bodyPr>
          <a:lstStyle/>
          <a:p>
            <a:r>
              <a:rPr lang="mn-MN"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БАРИМТЛАХ СТРАТЕГИ</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33816" y="2125565"/>
            <a:ext cx="10178322" cy="4657621"/>
          </a:xfrm>
        </p:spPr>
        <p:txBody>
          <a:bodyPr>
            <a:normAutofit fontScale="92500" lnSpcReduction="10000"/>
          </a:bodyPr>
          <a:lstStyle/>
          <a:p>
            <a:pPr marL="0" indent="0">
              <a:buNone/>
            </a:pPr>
            <a:r>
              <a:rPr lang="mn-MN" b="1" dirty="0" smtClean="0">
                <a:latin typeface="Times New Roman" panose="02020603050405020304" pitchFamily="18" charset="0"/>
                <a:cs typeface="Times New Roman" panose="02020603050405020304" pitchFamily="18" charset="0"/>
              </a:rPr>
              <a:t>САНХҮҮ:</a:t>
            </a:r>
          </a:p>
          <a:p>
            <a:pPr>
              <a:buFont typeface="Wingdings" panose="05000000000000000000" pitchFamily="2" charset="2"/>
              <a:buChar char="ü"/>
            </a:pPr>
            <a:r>
              <a:rPr lang="mn-MN" dirty="0" smtClean="0">
                <a:latin typeface="Times New Roman" panose="02020603050405020304" pitchFamily="18" charset="0"/>
                <a:cs typeface="Times New Roman" panose="02020603050405020304" pitchFamily="18" charset="0"/>
              </a:rPr>
              <a:t>Үр ашигт байдалд чиглэх, ашигт ажиллагааг нэмэгдүүлэх, бүх түвшний үйл ажиллагаан дахь хэмнэлтийн стратеги.</a:t>
            </a:r>
          </a:p>
          <a:p>
            <a:pPr>
              <a:buFont typeface="Wingdings" panose="05000000000000000000" pitchFamily="2" charset="2"/>
              <a:buChar char="ü"/>
            </a:pPr>
            <a:r>
              <a:rPr lang="mn-MN" dirty="0" smtClean="0">
                <a:latin typeface="Times New Roman" panose="02020603050405020304" pitchFamily="18" charset="0"/>
                <a:cs typeface="Times New Roman" panose="02020603050405020304" pitchFamily="18" charset="0"/>
              </a:rPr>
              <a:t>Зах зээлд эзлэх хувиа хадгалах болон нэмэгдүүлэх замаар борлуулалтын орлогын өсөлтийг бий болгох стратеги.</a:t>
            </a:r>
          </a:p>
          <a:p>
            <a:pPr marL="0" indent="0">
              <a:buNone/>
            </a:pPr>
            <a:r>
              <a:rPr lang="mn-MN" b="1" dirty="0" smtClean="0">
                <a:latin typeface="Times New Roman" panose="02020603050405020304" pitchFamily="18" charset="0"/>
                <a:cs typeface="Times New Roman" panose="02020603050405020304" pitchFamily="18" charset="0"/>
              </a:rPr>
              <a:t>ХҮНИЙ НӨӨЦ:</a:t>
            </a:r>
          </a:p>
          <a:p>
            <a:pPr>
              <a:buFont typeface="Wingdings" panose="05000000000000000000" pitchFamily="2" charset="2"/>
              <a:buChar char="ü"/>
            </a:pPr>
            <a:r>
              <a:rPr lang="mn-MN" dirty="0" smtClean="0">
                <a:latin typeface="Times New Roman" panose="02020603050405020304" pitchFamily="18" charset="0"/>
                <a:cs typeface="Times New Roman" panose="02020603050405020304" pitchFamily="18" charset="0"/>
              </a:rPr>
              <a:t>Ажилтны бүтээмжинд нөлөөлөх байгууллагын соёлын орчин, байгууллагын сэтгэл зүй, хамт олны эерэг уур амьсгалыг бүрдүүлж, чадварлаг хүний нөөцийг бүрдүүлж, сургаж, хөгжүүлж бүтээмжийг дээшлүүлэх стратеги.</a:t>
            </a:r>
          </a:p>
          <a:p>
            <a:pPr>
              <a:buFont typeface="Wingdings" panose="05000000000000000000" pitchFamily="2" charset="2"/>
              <a:buChar char="ü"/>
            </a:pPr>
            <a:r>
              <a:rPr lang="mn-MN" dirty="0" smtClean="0">
                <a:latin typeface="Times New Roman" panose="02020603050405020304" pitchFamily="18" charset="0"/>
                <a:cs typeface="Times New Roman" panose="02020603050405020304" pitchFamily="18" charset="0"/>
              </a:rPr>
              <a:t>Компанийн нэгдсэн зорилго зорилтод хүрэхийн тулд алба нэгж бүрийн удирдлага, дунд болон дээд шатанд манлайлалыг түгээх, ажилчдыг идэвхижүүлэх стратеги.</a:t>
            </a:r>
          </a:p>
          <a:p>
            <a:pPr marL="0" indent="0">
              <a:buNone/>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5423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3939" y="1346663"/>
            <a:ext cx="10394454" cy="1363286"/>
          </a:xfrm>
        </p:spPr>
        <p:txBody>
          <a:bodyPr>
            <a:noAutofit/>
          </a:bodyPr>
          <a:lstStyle/>
          <a:p>
            <a:pPr algn="ctr"/>
            <a:r>
              <a:rPr lang="mn-MN"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ИТГЭМЖЛЭГДСЭН ЛАБОРАТОРИ БУЮУ</a:t>
            </a:r>
            <a:br>
              <a:rPr lang="mn-MN"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br>
            <a:r>
              <a:rPr lang="mn-MN"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ЧАНАР ХЯНАЛТЫН АЛБА</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83939" y="2798895"/>
            <a:ext cx="10178322" cy="3593591"/>
          </a:xfrm>
        </p:spPr>
        <p:txBody>
          <a:bodyPr>
            <a:normAutofit fontScale="77500" lnSpcReduction="20000"/>
          </a:bodyPr>
          <a:lstStyle/>
          <a:p>
            <a:pPr algn="just"/>
            <a:r>
              <a:rPr lang="mn-MN" dirty="0" smtClean="0">
                <a:latin typeface="Times New Roman" panose="02020603050405020304" pitchFamily="18" charset="0"/>
                <a:cs typeface="Times New Roman" panose="02020603050405020304" pitchFamily="18" charset="0"/>
              </a:rPr>
              <a:t>Итгэмжлэгдсэн лаборатори нь олон улсын стандартын байгууллагаас баталсан стандарт, дүрэм, журам шинжилгээний арга, аргачлал, норматив, техникийн баримт бичгүүд болон </a:t>
            </a:r>
            <a:r>
              <a:rPr lang="en-US" dirty="0" smtClean="0">
                <a:latin typeface="Times New Roman" panose="02020603050405020304" pitchFamily="18" charset="0"/>
                <a:cs typeface="Times New Roman" panose="02020603050405020304" pitchFamily="18" charset="0"/>
              </a:rPr>
              <a:t>ISO/ IEC 17025 </a:t>
            </a:r>
            <a:r>
              <a:rPr lang="mn-MN" dirty="0" smtClean="0">
                <a:latin typeface="Times New Roman" panose="02020603050405020304" pitchFamily="18" charset="0"/>
                <a:cs typeface="Times New Roman" panose="02020603050405020304" pitchFamily="18" charset="0"/>
              </a:rPr>
              <a:t>ст</a:t>
            </a:r>
            <a:r>
              <a:rPr lang="mn-MN" dirty="0">
                <a:latin typeface="Times New Roman" panose="02020603050405020304" pitchFamily="18" charset="0"/>
                <a:cs typeface="Times New Roman" panose="02020603050405020304" pitchFamily="18" charset="0"/>
              </a:rPr>
              <a:t>а</a:t>
            </a:r>
            <a:r>
              <a:rPr lang="mn-MN" dirty="0" smtClean="0">
                <a:latin typeface="Times New Roman" panose="02020603050405020304" pitchFamily="18" charset="0"/>
                <a:cs typeface="Times New Roman" panose="02020603050405020304" pitchFamily="18" charset="0"/>
              </a:rPr>
              <a:t>ндартыг мөрдлөгө болон “Атар-Өргөө” ХК-ийн үндсэн үйлдвэрлэлд үндсэн болон туслах түүхий эд материал, хагас боловсруулсан болон бэлэн бүтээгдэхүүнд итгэмжлэлийн хүрээний тодорхойлолтын дагуу мэдрэхүй эрхтний, микробиологи, физик, химийн шинжилгээг үнэн хийж, стандарт шаардлага хангасан, чанартай бүтээгдэхүүн үйлдвэрлэн гаргахад технологийн дамжлага бүрд хяналт тавьж ажилладаг. </a:t>
            </a:r>
          </a:p>
          <a:p>
            <a:pPr algn="just"/>
            <a:r>
              <a:rPr lang="mn-MN" dirty="0" smtClean="0">
                <a:latin typeface="Times New Roman" panose="02020603050405020304" pitchFamily="18" charset="0"/>
                <a:cs typeface="Times New Roman" panose="02020603050405020304" pitchFamily="18" charset="0"/>
              </a:rPr>
              <a:t>Манай лаборатори нь үйлдвэрлэлдээ дотоод хяналтыг тавин ажилладаг</a:t>
            </a:r>
            <a:r>
              <a:rPr lang="mn-MN" dirty="0">
                <a:latin typeface="Times New Roman" panose="02020603050405020304" pitchFamily="18" charset="0"/>
                <a:cs typeface="Times New Roman" panose="02020603050405020304" pitchFamily="18" charset="0"/>
              </a:rPr>
              <a:t> </a:t>
            </a:r>
            <a:r>
              <a:rPr lang="mn-MN" dirty="0" smtClean="0">
                <a:latin typeface="Times New Roman" panose="02020603050405020304" pitchFamily="18" charset="0"/>
                <a:cs typeface="Times New Roman" panose="02020603050405020304" pitchFamily="18" charset="0"/>
              </a:rPr>
              <a:t>болно.</a:t>
            </a:r>
          </a:p>
          <a:p>
            <a:pPr marL="0" indent="0" algn="just">
              <a:buNone/>
            </a:pPr>
            <a:r>
              <a:rPr lang="mn-MN" dirty="0" smtClean="0">
                <a:latin typeface="Times New Roman" panose="02020603050405020304" pitchFamily="18" charset="0"/>
                <a:cs typeface="Times New Roman" panose="02020603050405020304" pitchFamily="18" charset="0"/>
              </a:rPr>
              <a:t> -Лабораторийн чанарын удирдлагын тогтолцоо болон сорилт шинжилгээний нэмэгдэл байдлыг </a:t>
            </a:r>
            <a:r>
              <a:rPr lang="en-US" dirty="0" smtClean="0">
                <a:latin typeface="Times New Roman" panose="02020603050405020304" pitchFamily="18" charset="0"/>
                <a:cs typeface="Times New Roman" panose="02020603050405020304" pitchFamily="18" charset="0"/>
              </a:rPr>
              <a:t>ISO/IEC 17025 </a:t>
            </a:r>
            <a:r>
              <a:rPr lang="mn-MN" dirty="0" smtClean="0">
                <a:latin typeface="Times New Roman" panose="02020603050405020304" pitchFamily="18" charset="0"/>
                <a:cs typeface="Times New Roman" panose="02020603050405020304" pitchFamily="18" charset="0"/>
              </a:rPr>
              <a:t>стандартын шаардлагад нийцүүлж байнгын сайжруулалтаар хангах</a:t>
            </a:r>
          </a:p>
          <a:p>
            <a:pPr marL="0" indent="0" algn="just">
              <a:buNone/>
            </a:pPr>
            <a:r>
              <a:rPr lang="mn-MN" dirty="0" smtClean="0">
                <a:latin typeface="Times New Roman" panose="02020603050405020304" pitchFamily="18" charset="0"/>
                <a:cs typeface="Times New Roman" panose="02020603050405020304" pitchFamily="18" charset="0"/>
              </a:rPr>
              <a:t>-Ажилтан, ажиллагчдын хөгжил, чадамжийг нэмэгдүүлж, холбогдох хууль дүрмийг чандлан сахиж хэрэглэгчийн сэтгэл хангамжийг ханган ажиллах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3896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40937" y="1252068"/>
            <a:ext cx="8911687" cy="985615"/>
          </a:xfrm>
          <a:prstGeom prst="rect">
            <a:avLst/>
          </a:prstGeom>
        </p:spPr>
        <p:txBody>
          <a:bodyPr>
            <a:normAutofit fontScale="75000" lnSpcReduction="2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 altLang="en-US" sz="53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sym typeface="+mn-ea"/>
              </a:rPr>
              <a:t>ЧА</a:t>
            </a:r>
            <a:r>
              <a:rPr lang="en-US" altLang="en-US" sz="53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sym typeface="+mn-ea"/>
              </a:rPr>
              <a:t>Н</a:t>
            </a:r>
            <a:r>
              <a:rPr lang="" altLang="en-US" sz="53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sym typeface="+mn-ea"/>
              </a:rPr>
              <a:t>АРЫН</a:t>
            </a:r>
            <a:r>
              <a:rPr lang="en-US" altLang="en-US" sz="53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sym typeface="+mn-ea"/>
              </a:rPr>
              <a:t> УДИРДЛАГА</a:t>
            </a:r>
            <a:r>
              <a:rPr lang="en-US" b="1" dirty="0" smtClean="0">
                <a:latin typeface="Times New Roman" panose="02020603050405020304" pitchFamily="18" charset="0"/>
                <a:cs typeface="Times New Roman" panose="02020603050405020304" pitchFamily="18" charset="0"/>
                <a:sym typeface="+mn-ea"/>
              </a:rPr>
              <a:t/>
            </a:r>
            <a:br>
              <a:rPr lang="en-US" b="1" dirty="0" smtClean="0">
                <a:latin typeface="Times New Roman" panose="02020603050405020304" pitchFamily="18" charset="0"/>
                <a:cs typeface="Times New Roman" panose="02020603050405020304" pitchFamily="18" charset="0"/>
                <a:sym typeface="+mn-ea"/>
              </a:rPr>
            </a:br>
            <a:endParaRPr lang="en-US" dirty="0"/>
          </a:p>
        </p:txBody>
      </p:sp>
      <p:sp>
        <p:nvSpPr>
          <p:cNvPr id="3" name="Content Placeholder 2"/>
          <p:cNvSpPr txBox="1">
            <a:spLocks/>
          </p:cNvSpPr>
          <p:nvPr/>
        </p:nvSpPr>
        <p:spPr>
          <a:xfrm>
            <a:off x="1839859" y="2237683"/>
            <a:ext cx="9681579" cy="3939540"/>
          </a:xfrm>
          <a:prstGeom prst="rect">
            <a:avLst/>
          </a:prstGeom>
        </p:spPr>
        <p:txBody>
          <a:bodyPr>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gn="just"/>
            <a:r>
              <a:rPr lang="en-US" b="1" i="1" dirty="0" smtClean="0">
                <a:latin typeface="Times New Roman" panose="02020603050405020304" pitchFamily="18" charset="0"/>
                <a:cs typeface="Times New Roman" panose="02020603050405020304" pitchFamily="18" charset="0"/>
              </a:rPr>
              <a:t>ISO9001:2015 </a:t>
            </a:r>
            <a:r>
              <a:rPr lang="en-US" b="1" i="1" dirty="0" err="1" smtClean="0">
                <a:latin typeface="Times New Roman" panose="02020603050405020304" pitchFamily="18" charset="0"/>
                <a:cs typeface="Times New Roman" panose="02020603050405020304" pitchFamily="18" charset="0"/>
              </a:rPr>
              <a:t>олон</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улсын</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стандарт</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Хэрэглэгчийн</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эрэлт</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хэрэгцээ</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таашаалд</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нийцүүлэн</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бүтээгдэхүүний</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чанарыг</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сайжруулан</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үйлдвэрлэлийн</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үр</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ашгийг</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нэмэгдүүлж</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бүтээмжийг</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дээшлүүлэн</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үйлдвэрлэлд</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гарч</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болзошгүй</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эрсдлээс</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урьдчилан</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сэргийлэх</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арга</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хэмжээг</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авч</a:t>
            </a:r>
            <a:r>
              <a:rPr lang="en-US" b="1" i="1" dirty="0" smtClean="0">
                <a:latin typeface="Times New Roman" panose="02020603050405020304" pitchFamily="18" charset="0"/>
                <a:cs typeface="Times New Roman" panose="02020603050405020304" pitchFamily="18" charset="0"/>
              </a:rPr>
              <a:t> ISO9001:2015 </a:t>
            </a:r>
            <a:r>
              <a:rPr lang="en-US" b="1" i="1" dirty="0" err="1" smtClean="0">
                <a:latin typeface="Times New Roman" panose="02020603050405020304" pitchFamily="18" charset="0"/>
                <a:cs typeface="Times New Roman" panose="02020603050405020304" pitchFamily="18" charset="0"/>
              </a:rPr>
              <a:t>олон</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улсын</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стандартыг</a:t>
            </a:r>
            <a:r>
              <a:rPr lang="en-US" b="1" i="1" dirty="0" smtClean="0">
                <a:latin typeface="Times New Roman" panose="02020603050405020304" pitchFamily="18" charset="0"/>
                <a:cs typeface="Times New Roman" panose="02020603050405020304" pitchFamily="18" charset="0"/>
              </a:rPr>
              <a:t> </a:t>
            </a:r>
            <a:r>
              <a:rPr lang="mn-MN" b="1" i="1" dirty="0" smtClean="0">
                <a:latin typeface="Times New Roman" panose="02020603050405020304" pitchFamily="18" charset="0"/>
                <a:cs typeface="Times New Roman" panose="02020603050405020304" pitchFamily="18" charset="0"/>
              </a:rPr>
              <a:t>хэрэгжүүлж </a:t>
            </a:r>
            <a:r>
              <a:rPr lang="en-US" b="1" i="1" dirty="0" smtClean="0">
                <a:latin typeface="Times New Roman" panose="02020603050405020304" pitchFamily="18" charset="0"/>
                <a:cs typeface="Times New Roman" panose="02020603050405020304" pitchFamily="18" charset="0"/>
              </a:rPr>
              <a:t>2018 </a:t>
            </a:r>
            <a:r>
              <a:rPr lang="en-US" b="1" i="1" dirty="0" err="1" smtClean="0">
                <a:latin typeface="Times New Roman" panose="02020603050405020304" pitchFamily="18" charset="0"/>
                <a:cs typeface="Times New Roman" panose="02020603050405020304" pitchFamily="18" charset="0"/>
              </a:rPr>
              <a:t>оны</a:t>
            </a:r>
            <a:r>
              <a:rPr lang="en-US" b="1" i="1" dirty="0" smtClean="0">
                <a:latin typeface="Times New Roman" panose="02020603050405020304" pitchFamily="18" charset="0"/>
                <a:cs typeface="Times New Roman" panose="02020603050405020304" pitchFamily="18" charset="0"/>
              </a:rPr>
              <a:t> 1-р </a:t>
            </a:r>
            <a:r>
              <a:rPr lang="en-US" b="1" i="1" dirty="0" err="1" smtClean="0">
                <a:latin typeface="Times New Roman" panose="02020603050405020304" pitchFamily="18" charset="0"/>
                <a:cs typeface="Times New Roman" panose="02020603050405020304" pitchFamily="18" charset="0"/>
              </a:rPr>
              <a:t>сарын</a:t>
            </a:r>
            <a:r>
              <a:rPr lang="en-US" b="1" i="1" dirty="0" smtClean="0">
                <a:latin typeface="Times New Roman" panose="02020603050405020304" pitchFamily="18" charset="0"/>
                <a:cs typeface="Times New Roman" panose="02020603050405020304" pitchFamily="18" charset="0"/>
              </a:rPr>
              <a:t> 7-нд </a:t>
            </a:r>
            <a:r>
              <a:rPr lang="en-US" b="1" i="1" dirty="0" err="1" smtClean="0">
                <a:latin typeface="Times New Roman" panose="02020603050405020304" pitchFamily="18" charset="0"/>
                <a:cs typeface="Times New Roman" panose="02020603050405020304" pitchFamily="18" charset="0"/>
              </a:rPr>
              <a:t>батламжаа</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ав</a:t>
            </a:r>
            <a:r>
              <a:rPr lang="mn-MN" b="1" i="1" dirty="0" smtClean="0">
                <a:latin typeface="Times New Roman" panose="02020603050405020304" pitchFamily="18" charset="0"/>
                <a:cs typeface="Times New Roman" panose="02020603050405020304" pitchFamily="18" charset="0"/>
              </a:rPr>
              <a:t>ч байсан бөгөөд ирэх жил буюу 2020 онд 2 дахь удаагаа магадлан үнэлгээнд хамрагдана. </a:t>
            </a:r>
            <a:endParaRPr lang="en-US" b="1" i="1" dirty="0" smtClean="0">
              <a:latin typeface="Times New Roman" panose="02020603050405020304" pitchFamily="18" charset="0"/>
              <a:cs typeface="Times New Roman" panose="02020603050405020304" pitchFamily="18" charset="0"/>
            </a:endParaRPr>
          </a:p>
          <a:p>
            <a:pPr algn="just"/>
            <a:endParaRPr lang="en-US" b="1" dirty="0" smtClean="0">
              <a:latin typeface="Times New Roman" panose="02020603050405020304" pitchFamily="18" charset="0"/>
              <a:cs typeface="Times New Roman" panose="02020603050405020304" pitchFamily="18" charset="0"/>
            </a:endParaRPr>
          </a:p>
          <a:p>
            <a:pPr algn="just"/>
            <a:r>
              <a:rPr lang="mn-MN" b="1" i="1" dirty="0" smtClean="0">
                <a:latin typeface="Times New Roman" panose="02020603050405020304" pitchFamily="18" charset="0"/>
                <a:cs typeface="Times New Roman" panose="02020603050405020304" pitchFamily="18" charset="0"/>
              </a:rPr>
              <a:t>“Атар Өргөө” ХК-ний Дотоод хяналтын хими, микробиологийн лаборатори нь “Талх нарийн боов”-ны үйлдвэрүүдээс анхдагчаар 2010 онд </a:t>
            </a:r>
            <a:r>
              <a:rPr lang="en-US" b="1" i="1" dirty="0" smtClean="0">
                <a:latin typeface="Times New Roman" panose="02020603050405020304" pitchFamily="18" charset="0"/>
                <a:cs typeface="Times New Roman" panose="02020603050405020304" pitchFamily="18" charset="0"/>
              </a:rPr>
              <a:t>ISО/IЕС 17025:2007</a:t>
            </a:r>
            <a:r>
              <a:rPr lang="mn-MN" b="1" i="1" dirty="0" smtClean="0">
                <a:latin typeface="Times New Roman" panose="02020603050405020304" pitchFamily="18" charset="0"/>
                <a:cs typeface="Times New Roman" panose="02020603050405020304" pitchFamily="18" charset="0"/>
              </a:rPr>
              <a:t> стандартыг нэвтрүүлсэн ба 4 дэх удаагаа </a:t>
            </a:r>
            <a:r>
              <a:rPr lang="en-US" b="1" i="1" dirty="0" smtClean="0">
                <a:latin typeface="Times New Roman" panose="02020603050405020304" pitchFamily="18" charset="0"/>
                <a:cs typeface="Times New Roman" panose="02020603050405020304" pitchFamily="18" charset="0"/>
              </a:rPr>
              <a:t>2017 </a:t>
            </a:r>
            <a:r>
              <a:rPr lang="en-US" b="1" i="1" dirty="0" err="1" smtClean="0">
                <a:latin typeface="Times New Roman" panose="02020603050405020304" pitchFamily="18" charset="0"/>
                <a:cs typeface="Times New Roman" panose="02020603050405020304" pitchFamily="18" charset="0"/>
              </a:rPr>
              <a:t>онд</a:t>
            </a:r>
            <a:r>
              <a:rPr lang="en-US" b="1" i="1" dirty="0" smtClean="0">
                <a:latin typeface="Times New Roman" panose="02020603050405020304" pitchFamily="18" charset="0"/>
                <a:cs typeface="Times New Roman" panose="02020603050405020304" pitchFamily="18" charset="0"/>
              </a:rPr>
              <a:t> </a:t>
            </a:r>
            <a:r>
              <a:rPr lang="mn-MN" b="1" i="1" dirty="0" smtClean="0">
                <a:latin typeface="Times New Roman" panose="02020603050405020304" pitchFamily="18" charset="0"/>
                <a:cs typeface="Times New Roman" panose="02020603050405020304" pitchFamily="18" charset="0"/>
              </a:rPr>
              <a:t>магадлан үнэлгээнд орж баталгаажуулсан. 2020 онд дахин 5 дахь удаагаа магадлан үнэлгээнд орох бэлтгэл ажил хангагдаж байна.</a:t>
            </a:r>
            <a:endParaRPr 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624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029217"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1396999" y="-1"/>
            <a:ext cx="18086103" cy="780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2" name="Content Placeholder 3"/>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196" y="457200"/>
            <a:ext cx="10533804" cy="6400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1498599" y="1466879"/>
            <a:ext cx="10058401" cy="144655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mn-MN" altLang="en-US" sz="4400" b="1" i="0" u="none" strike="noStrike" normalizeH="0" baseline="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НИЙГМИЙН ХАРИУЦЛАГЫН ХҮРЭЭНД</a:t>
            </a:r>
            <a:endParaRPr kumimoji="0" lang="mn-MN" altLang="en-US" sz="3200" b="1" i="0" u="none" strike="noStrike" normalizeH="0" baseline="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pitchFamily="34" charset="0"/>
            </a:endParaRPr>
          </a:p>
        </p:txBody>
      </p:sp>
    </p:spTree>
    <p:extLst>
      <p:ext uri="{BB962C8B-B14F-4D97-AF65-F5344CB8AC3E}">
        <p14:creationId xmlns:p14="http://schemas.microsoft.com/office/powerpoint/2010/main" val="7063446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3450</TotalTime>
  <Words>1841</Words>
  <Application>Microsoft Office PowerPoint</Application>
  <PresentationFormat>Widescreen</PresentationFormat>
  <Paragraphs>239</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Corbel</vt:lpstr>
      <vt:lpstr>Times New Roman</vt:lpstr>
      <vt:lpstr>Wingdings</vt:lpstr>
      <vt:lpstr>Parallax</vt:lpstr>
      <vt:lpstr>      ЖИЛИЙН ТАЙЛАН -2019</vt:lpstr>
      <vt:lpstr>PowerPoint Presentation</vt:lpstr>
      <vt:lpstr>КОМПАНИЙН ЕРӨНХИЙ ТАНИЛЦУУЛГА</vt:lpstr>
      <vt:lpstr>“АТАР-ӨРГӨӨ” ХК</vt:lpstr>
      <vt:lpstr>ҮЙЛ АЖИЛЛАГАА: Манай компани нь төлөвлөлт, судалгаа, хөгжүүлэлтээс эхлээд түүхий эд бэлтгэн нийлүүлэлт, үйлдвэрлэлт, түгээлт, хадгалалт болон бэлэн бүтээгдэхүүн хэрэглэгчдэд очих хүртэл бүх үе шатанд хүнсний аюулгүй байдал, чанар стандартын түвшинг хангаж ажилласаар ирсэн билээ. </vt:lpstr>
      <vt:lpstr>БАРИМТЛАХ СТРАТЕГИ</vt:lpstr>
      <vt:lpstr>ИТГЭМЖЛЭГДСЭН ЛАБОРАТОРИ БУЮУ ЧАНАР ХЯНАЛТЫН АЛБА</vt:lpstr>
      <vt:lpstr>PowerPoint Presentation</vt:lpstr>
      <vt:lpstr>PowerPoint Presentation</vt:lpstr>
      <vt:lpstr>PowerPoint Presentation</vt:lpstr>
      <vt:lpstr>PowerPoint Presentation</vt:lpstr>
      <vt:lpstr>   Дулааны 3 дугаар цахилгаан станц төрийн өмчит хувьцаат компанийн жилийн төлөвлөгөөт засвар үйлчилгээ хийгдэж үүнтэй холбоотойгоор манай үйлдвэр уурын зогсолт хийх болсон бөгөөд уг зогсолтын үеэр компанийн захиргаа зохион байгуулан нийт ажилчидаа хамт олноор нь эрүүл агаарт гарган хөгжөөнт тоглоом наадам, спортын арга хэмжээ зохион байгуулж, шагнаж урамшуулан нэгэн өдрийг хамт олноороо зугаатай сайхан өнгөрүүллээ...</vt:lpstr>
      <vt:lpstr>PowerPoint Presentation</vt:lpstr>
      <vt:lpstr>2019 ОНД ШИНЭЭР ҮЙЛДВЭРЛЭГДЭН ХУДАЛДААНД ГАРГАСАН БҮТЭЭГДЭХҮҮНИЙ ТАНИЛЦУУЛГААС:     /4-н төрлийн шанзтай пирог / </vt:lpstr>
      <vt:lpstr>БҮТЭЭГДЭХҮҮН ХӨГЖҮҮЛЭЛТ ДЭЭР ТУЛГУУРЛАН ХИЙГДСЭН СУРГАЛТ, ХӨГЖИЛ</vt:lpstr>
      <vt:lpstr>ХҮНИЙ НӨӨЦИЙН ЧИГЛЭЛИЙН СТАТИСТИК МЭДЭЭ, НИЙТ 300 ГАРУЙ АЖИЛЧДААС:</vt:lpstr>
      <vt:lpstr>ТЕХНИКИЙН ЧИГЛЭЛЭЭР      /бидний үйл ажиллагаандаа хийсэн сайжруулалт, хөгжүүлэлт/</vt:lpstr>
      <vt:lpstr>САНХҮҮГИЙН ЧИГЛЭЛЭЭР  /үйл ажиллагааны хураангуй/</vt:lpstr>
      <vt:lpstr>PowerPoint Presentation</vt:lpstr>
      <vt:lpstr>САНХҮҮГИЙН ЧИГЛЭЛЭЭР  /Санхүү байдлын тайлан /</vt:lpstr>
      <vt:lpstr> САНХҮҮГИЙН ЧИГЛЭЛЭЭР  Нийт борлуулалтын орлого өмнөх оныхоос 26,3%-иар буурсан үүнийг дагаад өртөг мөн адил 27,2%-иар буурсан байх ба 2019 оны нийт борлуулалтын ашиг өмнөх оныхоос 23,8%-иар буурсан үзүүлэлттэй байна. Уг үзүүлэлтээс борлуулалтын зардал 29,7%, ерөнхий удирдлагын зардал 18% тус тус буурсан үзүүлэлттэй байгаа бөгөөд татварын өмнөх ашиг өмнөх оныхоос 3,4%-иар өссөн байна. Борлуулалтын орлого буурсанч татварын өмнөх ашиг өссөн дүнтэй байгаа нь ерөнхий удирдлага болон борлуулалт, маркетингийн зардал буурсантай шууд холбоотой байна.  </vt:lpstr>
      <vt:lpstr>САНХҮҮГИЙН ЧИГЛЭЛЭЭР  </vt:lpstr>
      <vt:lpstr>САНХҮҮГИЙН ЧИГЛЭЛЭЭР  /Мөнгөн гүйлгээний тайлан/</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dc:creator>
  <cp:lastModifiedBy>Windows User</cp:lastModifiedBy>
  <cp:revision>502</cp:revision>
  <cp:lastPrinted>2020-03-30T08:42:44Z</cp:lastPrinted>
  <dcterms:created xsi:type="dcterms:W3CDTF">2016-12-06T01:43:00Z</dcterms:created>
  <dcterms:modified xsi:type="dcterms:W3CDTF">2020-04-10T07:54:28Z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1033-10.2.0.7646</vt:lpwstr>
  </property>
</Properties>
</file>